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4" r:id="rId3"/>
  </p:sldMasterIdLst>
  <p:notesMasterIdLst>
    <p:notesMasterId r:id="rId30"/>
  </p:notesMasterIdLst>
  <p:handoutMasterIdLst>
    <p:handoutMasterId r:id="rId31"/>
  </p:handoutMasterIdLst>
  <p:sldIdLst>
    <p:sldId id="256" r:id="rId4"/>
    <p:sldId id="274" r:id="rId5"/>
    <p:sldId id="343" r:id="rId6"/>
    <p:sldId id="362" r:id="rId7"/>
    <p:sldId id="368" r:id="rId8"/>
    <p:sldId id="367" r:id="rId9"/>
    <p:sldId id="371" r:id="rId10"/>
    <p:sldId id="369" r:id="rId11"/>
    <p:sldId id="374" r:id="rId12"/>
    <p:sldId id="375" r:id="rId13"/>
    <p:sldId id="376" r:id="rId14"/>
    <p:sldId id="377" r:id="rId15"/>
    <p:sldId id="378" r:id="rId16"/>
    <p:sldId id="379" r:id="rId17"/>
    <p:sldId id="370" r:id="rId18"/>
    <p:sldId id="372" r:id="rId19"/>
    <p:sldId id="364" r:id="rId20"/>
    <p:sldId id="389" r:id="rId21"/>
    <p:sldId id="381" r:id="rId22"/>
    <p:sldId id="382" r:id="rId23"/>
    <p:sldId id="383" r:id="rId24"/>
    <p:sldId id="384" r:id="rId25"/>
    <p:sldId id="385" r:id="rId26"/>
    <p:sldId id="386" r:id="rId27"/>
    <p:sldId id="344" r:id="rId28"/>
    <p:sldId id="388" r:id="rId2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E8E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CDAAD92-1ADA-464D-A4BD-592EA49140A7}"/>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1CB1627-E2E8-46E2-A079-C88A48BE4BF4}"/>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xmlns="" id="{C0FCB4E9-98A0-4280-B7AF-88B96A23CE81}"/>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4DA3D6D-B4E0-4C47-81FE-82FEFCF76E7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91A6E5D-8E8A-4B31-8D29-55718D9DBC59}" type="slidenum">
              <a:rPr lang="en-US" smtClean="0"/>
              <a:t>‹#›</a:t>
            </a:fld>
            <a:endParaRPr lang="en-US"/>
          </a:p>
        </p:txBody>
      </p:sp>
    </p:spTree>
    <p:extLst>
      <p:ext uri="{BB962C8B-B14F-4D97-AF65-F5344CB8AC3E}">
        <p14:creationId xmlns:p14="http://schemas.microsoft.com/office/powerpoint/2010/main" val="406332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F503C0E9-C013-4FC0-9E3A-6CEEE48262B2}" type="datetimeFigureOut">
              <a:rPr lang="en-US" smtClean="0"/>
              <a:t>14/07/2022</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25E02BB7-F883-48FC-B66E-E381045BAF3A}" type="slidenum">
              <a:rPr lang="en-US" smtClean="0"/>
              <a:t>‹#›</a:t>
            </a:fld>
            <a:endParaRPr lang="en-US"/>
          </a:p>
        </p:txBody>
      </p:sp>
    </p:spTree>
    <p:extLst>
      <p:ext uri="{BB962C8B-B14F-4D97-AF65-F5344CB8AC3E}">
        <p14:creationId xmlns:p14="http://schemas.microsoft.com/office/powerpoint/2010/main" val="11945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9AA48-C74F-466D-ACFB-5BEAE6B09B3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88B3DA76-5C1B-40B3-A00E-C91CB8AB6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78AAC42D-D727-4AD0-854C-661298164B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0F3AC2D3-5F5C-43C8-9119-C95146618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342442-98D3-4242-B684-04E4FA9FBC2F}"/>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415146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F36DF-8AF5-452A-B697-A9B7B427A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F4D478-906C-47B3-A19E-6554DF8F3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A2D220-25C4-47AD-9B79-EB26F1B7D2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76ABDD4F-D039-4698-B6E9-238AE66B6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32EAA8-137C-43C7-ADC8-E1C67615FB73}"/>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356781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2E089B-0795-40E5-A566-081CC1167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FAC7AF-8A2D-46EB-9950-5E0B33280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38B0F1-8F74-4D39-88BD-6186EBA1ECE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4D2E1CE9-45D3-447A-8A7C-84D3D91C9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3D97F9-C50B-4E8D-9B3C-0A80C55F876B}"/>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290374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215793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0152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42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622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7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2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2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8970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DA01E-C03F-467E-9438-A2AE2E82AFD4}"/>
              </a:ext>
            </a:extLst>
          </p:cNvPr>
          <p:cNvSpPr>
            <a:spLocks noGrp="1"/>
          </p:cNvSpPr>
          <p:nvPr>
            <p:ph type="title"/>
          </p:nvPr>
        </p:nvSpPr>
        <p:spPr>
          <a:xfrm>
            <a:off x="838200" y="136525"/>
            <a:ext cx="10515600" cy="63009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9475F660-D63C-4074-9FD8-64A7834CBEBE}"/>
              </a:ext>
            </a:extLst>
          </p:cNvPr>
          <p:cNvSpPr>
            <a:spLocks noGrp="1"/>
          </p:cNvSpPr>
          <p:nvPr>
            <p:ph idx="1"/>
          </p:nvPr>
        </p:nvSpPr>
        <p:spPr>
          <a:xfrm>
            <a:off x="838200" y="1025246"/>
            <a:ext cx="10515600" cy="5220243"/>
          </a:xfrm>
        </p:spPr>
        <p:txBody>
          <a:bodyPr/>
          <a:lstStyle>
            <a:lvl1pPr marL="228600" indent="-228600">
              <a:buFont typeface="Symbol" panose="05050102010706020507" pitchFamily="18" charset="2"/>
              <a:buChar char=""/>
              <a:defRPr/>
            </a:lvl1pPr>
            <a:lvl2pPr marL="685800" indent="-228600">
              <a:buFont typeface="Symbol" panose="05050102010706020507" pitchFamily="18" charset="2"/>
              <a:buChar char=""/>
              <a:defRPr/>
            </a:lvl2pPr>
            <a:lvl3pPr marL="1143000" indent="-228600">
              <a:buFont typeface="Symbol" panose="05050102010706020507" pitchFamily="18" charset="2"/>
              <a:buChar char=""/>
              <a:defRPr/>
            </a:lvl3pPr>
            <a:lvl4pPr marL="1600200" indent="-228600">
              <a:buFont typeface="Symbol" panose="05050102010706020507" pitchFamily="18" charset="2"/>
              <a:buChar char=""/>
              <a:defRPr/>
            </a:lvl4pPr>
            <a:lvl5pPr marL="2057400" indent="-228600">
              <a:buFont typeface="Symbol" panose="050501020107060205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DFF18798-1397-41EC-B558-56DD7E285CFE}"/>
              </a:ext>
            </a:extLst>
          </p:cNvPr>
          <p:cNvSpPr>
            <a:spLocks noGrp="1"/>
          </p:cNvSpPr>
          <p:nvPr>
            <p:ph type="sldNum" sz="quarter" idx="12"/>
          </p:nvPr>
        </p:nvSpPr>
        <p:spPr>
          <a:xfrm>
            <a:off x="78592" y="224802"/>
            <a:ext cx="402854" cy="365125"/>
          </a:xfrm>
        </p:spPr>
        <p:txBody>
          <a:bodyPr/>
          <a:lstStyle/>
          <a:p>
            <a:fld id="{F5A93664-4001-489D-A54D-DF90463AD0CA}" type="slidenum">
              <a:rPr lang="en-US" smtClean="0"/>
              <a:t>‹#›</a:t>
            </a:fld>
            <a:endParaRPr lang="en-US" dirty="0"/>
          </a:p>
        </p:txBody>
      </p:sp>
      <p:sp>
        <p:nvSpPr>
          <p:cNvPr id="7" name="Rectangle 6">
            <a:extLst>
              <a:ext uri="{FF2B5EF4-FFF2-40B4-BE49-F238E27FC236}">
                <a16:creationId xmlns:a16="http://schemas.microsoft.com/office/drawing/2014/main" xmlns="" id="{8BE12D1C-376B-4F68-AF70-ABE91CE0F058}"/>
              </a:ext>
            </a:extLst>
          </p:cNvPr>
          <p:cNvSpPr/>
          <p:nvPr userDrawn="1"/>
        </p:nvSpPr>
        <p:spPr>
          <a:xfrm>
            <a:off x="535710" y="138545"/>
            <a:ext cx="138546" cy="64654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317C6B25-39AE-4E34-B7BF-0A067E32D1B5}"/>
              </a:ext>
            </a:extLst>
          </p:cNvPr>
          <p:cNvCxnSpPr>
            <a:cxnSpLocks/>
          </p:cNvCxnSpPr>
          <p:nvPr userDrawn="1"/>
        </p:nvCxnSpPr>
        <p:spPr>
          <a:xfrm>
            <a:off x="595747" y="895923"/>
            <a:ext cx="11088253" cy="0"/>
          </a:xfrm>
          <a:prstGeom prst="line">
            <a:avLst/>
          </a:prstGeom>
          <a:ln w="9525"/>
        </p:spPr>
        <p:style>
          <a:lnRef idx="1">
            <a:schemeClr val="accent6"/>
          </a:lnRef>
          <a:fillRef idx="0">
            <a:schemeClr val="accent6"/>
          </a:fillRef>
          <a:effectRef idx="0">
            <a:schemeClr val="accent6"/>
          </a:effectRef>
          <a:fontRef idx="minor">
            <a:schemeClr val="tx1"/>
          </a:fontRef>
        </p:style>
      </p:cxnSp>
      <p:grpSp>
        <p:nvGrpSpPr>
          <p:cNvPr id="11" name="Group 10">
            <a:extLst>
              <a:ext uri="{FF2B5EF4-FFF2-40B4-BE49-F238E27FC236}">
                <a16:creationId xmlns:a16="http://schemas.microsoft.com/office/drawing/2014/main" xmlns="" id="{882E58FA-1473-468C-B905-BCCE5B3EF1AD}"/>
              </a:ext>
            </a:extLst>
          </p:cNvPr>
          <p:cNvGrpSpPr/>
          <p:nvPr userDrawn="1"/>
        </p:nvGrpSpPr>
        <p:grpSpPr>
          <a:xfrm flipH="1">
            <a:off x="9757064" y="5636998"/>
            <a:ext cx="2434936" cy="1240052"/>
            <a:chOff x="328292" y="0"/>
            <a:chExt cx="2434936" cy="1240052"/>
          </a:xfrm>
          <a:solidFill>
            <a:schemeClr val="accent6"/>
          </a:solidFill>
        </p:grpSpPr>
        <p:sp>
          <p:nvSpPr>
            <p:cNvPr id="12" name="Freeform: Shape 11">
              <a:extLst>
                <a:ext uri="{FF2B5EF4-FFF2-40B4-BE49-F238E27FC236}">
                  <a16:creationId xmlns:a16="http://schemas.microsoft.com/office/drawing/2014/main" xmlns="" id="{60E48355-8358-4BA3-8E7E-631E46C09235}"/>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xmlns="" id="{054DFAA7-6AC9-4E31-911B-26F3658D0411}"/>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A8A2A05F-ED85-4982-959E-8B0DFF84828F}"/>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xmlns="" id="{78618693-62EC-47A1-BE8A-E87062E561D7}"/>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397E6479-BECB-4FF5-AEF4-F50512AF7371}"/>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25DB9C87-977A-4422-B489-B0E972BF7744}"/>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xmlns="" id="{6F332C3F-4018-4531-8867-5832BCAA4E0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grpFill/>
            <a:ln w="2261" cap="flat">
              <a:noFill/>
              <a:prstDash val="solid"/>
              <a:miter/>
            </a:ln>
          </p:spPr>
          <p:txBody>
            <a:bodyPr wrap="square" rtlCol="0" anchor="ctr">
              <a:noAutofit/>
            </a:bodyPr>
            <a:lstStyle/>
            <a:p>
              <a:endParaRPr lang="en-US"/>
            </a:p>
          </p:txBody>
        </p:sp>
      </p:grpSp>
      <p:sp>
        <p:nvSpPr>
          <p:cNvPr id="19" name="Rectangle 18">
            <a:extLst>
              <a:ext uri="{FF2B5EF4-FFF2-40B4-BE49-F238E27FC236}">
                <a16:creationId xmlns:a16="http://schemas.microsoft.com/office/drawing/2014/main" xmlns="" id="{6B81092B-95CD-494E-99FD-773608071B66}"/>
              </a:ext>
            </a:extLst>
          </p:cNvPr>
          <p:cNvSpPr/>
          <p:nvPr userDrawn="1"/>
        </p:nvSpPr>
        <p:spPr>
          <a:xfrm>
            <a:off x="0" y="6359791"/>
            <a:ext cx="9325299" cy="56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5A19AAC-A723-4A8E-8332-9083E832215A}"/>
              </a:ext>
            </a:extLst>
          </p:cNvPr>
          <p:cNvSpPr/>
          <p:nvPr userDrawn="1"/>
        </p:nvSpPr>
        <p:spPr>
          <a:xfrm>
            <a:off x="0" y="6512191"/>
            <a:ext cx="9325299" cy="56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9D7B4522-2044-40FC-8AB5-6674B4FEE2FD}"/>
              </a:ext>
            </a:extLst>
          </p:cNvPr>
          <p:cNvSpPr/>
          <p:nvPr userDrawn="1"/>
        </p:nvSpPr>
        <p:spPr>
          <a:xfrm>
            <a:off x="-1" y="6681801"/>
            <a:ext cx="9325299" cy="56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2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6C6AC5C-B6EC-435C-A85E-3D6239B8E699}"/>
              </a:ext>
            </a:extLst>
          </p:cNvPr>
          <p:cNvSpPr/>
          <p:nvPr userDrawn="1"/>
        </p:nvSpPr>
        <p:spPr>
          <a:xfrm>
            <a:off x="5706238" y="1134290"/>
            <a:ext cx="6485762" cy="2749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xmlns="" id="{061880F9-20D3-4626-A329-F4C73B455660}"/>
              </a:ext>
            </a:extLst>
          </p:cNvPr>
          <p:cNvSpPr>
            <a:spLocks noGrp="1"/>
          </p:cNvSpPr>
          <p:nvPr>
            <p:ph type="pic" sz="quarter" idx="14" hasCustomPrompt="1"/>
          </p:nvPr>
        </p:nvSpPr>
        <p:spPr>
          <a:xfrm>
            <a:off x="1868938" y="1889760"/>
            <a:ext cx="3277824"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Rectangle 2">
            <a:extLst>
              <a:ext uri="{FF2B5EF4-FFF2-40B4-BE49-F238E27FC236}">
                <a16:creationId xmlns:a16="http://schemas.microsoft.com/office/drawing/2014/main" xmlns="" id="{8DF69E93-AE09-4200-A06B-AF62BA2DEF83}"/>
              </a:ext>
            </a:extLst>
          </p:cNvPr>
          <p:cNvSpPr/>
          <p:nvPr userDrawn="1"/>
        </p:nvSpPr>
        <p:spPr>
          <a:xfrm>
            <a:off x="0" y="0"/>
            <a:ext cx="3918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xmlns="" id="{C10B3C62-656F-435D-9524-4DDA6D575D29}"/>
              </a:ext>
            </a:extLst>
          </p:cNvPr>
          <p:cNvSpPr>
            <a:spLocks noGrp="1"/>
          </p:cNvSpPr>
          <p:nvPr>
            <p:ph type="pic" sz="quarter" idx="15" hasCustomPrompt="1"/>
          </p:nvPr>
        </p:nvSpPr>
        <p:spPr>
          <a:xfrm>
            <a:off x="7777707" y="-1"/>
            <a:ext cx="3277824"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345582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1581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640592" y="238552"/>
            <a:ext cx="5568619" cy="1656184"/>
          </a:xfrm>
          <a:prstGeom prst="rect">
            <a:avLst/>
          </a:prstGeom>
        </p:spPr>
        <p:txBody>
          <a:bodyPr anchor="ctr">
            <a:noAutofit/>
          </a:bodyPr>
          <a:lstStyle>
            <a:lvl1pPr algn="l">
              <a:defRPr sz="4400" b="0" baseline="0">
                <a:solidFill>
                  <a:schemeClr val="tx1">
                    <a:lumMod val="75000"/>
                    <a:lumOff val="25000"/>
                  </a:schemeClr>
                </a:solidFill>
                <a:latin typeface="+mj-lt"/>
                <a:cs typeface="Arial" pitchFamily="34" charset="0"/>
              </a:defRPr>
            </a:lvl1pPr>
          </a:lstStyle>
          <a:p>
            <a:r>
              <a:rPr lang="en-US" altLang="ko-KR" dirty="0"/>
              <a:t>IMAGES AND CONTENTS</a:t>
            </a:r>
            <a:endParaRPr lang="ko-KR" altLang="en-US" dirty="0"/>
          </a:p>
        </p:txBody>
      </p:sp>
      <p:sp>
        <p:nvSpPr>
          <p:cNvPr id="5" name="Picture Placeholder 2"/>
          <p:cNvSpPr>
            <a:spLocks noGrp="1"/>
          </p:cNvSpPr>
          <p:nvPr>
            <p:ph type="pic" idx="13" hasCustomPrompt="1"/>
          </p:nvPr>
        </p:nvSpPr>
        <p:spPr>
          <a:xfrm>
            <a:off x="5724525" y="0"/>
            <a:ext cx="6467475"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764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600">
                <a:solidFill>
                  <a:schemeClr val="tx1">
                    <a:lumMod val="85000"/>
                    <a:lumOff val="15000"/>
                  </a:schemeClr>
                </a:solidFill>
                <a:latin typeface="+mn-lt"/>
                <a:cs typeface="Arial" pitchFamily="34" charset="0"/>
              </a:defRPr>
            </a:lvl1pPr>
          </a:lstStyle>
          <a:p>
            <a:r>
              <a:rPr lang="en-US" altLang="ko-KR" dirty="0"/>
              <a:t>Your Picture Here And Send To Back</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56571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CAB6BE5-3958-49E8-8991-D22E07717048}"/>
              </a:ext>
            </a:extLst>
          </p:cNvPr>
          <p:cNvSpPr/>
          <p:nvPr userDrawn="1"/>
        </p:nvSpPr>
        <p:spPr>
          <a:xfrm>
            <a:off x="1500807" y="1260376"/>
            <a:ext cx="504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hasCustomPrompt="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7815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0704404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146344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C0D4C10-C2A4-4F08-8784-50572298CBD4}"/>
              </a:ext>
            </a:extLst>
          </p:cNvPr>
          <p:cNvGrpSpPr/>
          <p:nvPr userDrawn="1"/>
        </p:nvGrpSpPr>
        <p:grpSpPr>
          <a:xfrm>
            <a:off x="7405924" y="441839"/>
            <a:ext cx="3829033" cy="4683742"/>
            <a:chOff x="6446339" y="1280897"/>
            <a:chExt cx="4320717" cy="5285178"/>
          </a:xfrm>
        </p:grpSpPr>
        <p:sp>
          <p:nvSpPr>
            <p:cNvPr id="9" name="Freeform: Shape 8">
              <a:extLst>
                <a:ext uri="{FF2B5EF4-FFF2-40B4-BE49-F238E27FC236}">
                  <a16:creationId xmlns:a16="http://schemas.microsoft.com/office/drawing/2014/main" xmlns="" id="{2BC281C3-54A3-4D17-90D3-3C22D885DC3D}"/>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0276248D-1491-483D-8DA7-980D548EAFD0}"/>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6086D30-B45E-4AE5-A39A-ADF73985F3B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46C450B-5BE9-4F31-B8AE-78C2BD8E0AB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338283BE-C719-442C-B842-C6A9E6D61E9D}"/>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215058D7-0B43-45B3-9958-CCB1DE474417}"/>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0F607027-3C81-4740-96D4-A8C5B8B0438F}"/>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7" name="그림 개체 틀 2">
            <a:extLst>
              <a:ext uri="{FF2B5EF4-FFF2-40B4-BE49-F238E27FC236}">
                <a16:creationId xmlns:a16="http://schemas.microsoft.com/office/drawing/2014/main" xmlns="" id="{047F23E5-8B4D-418C-B537-E74418615CDE}"/>
              </a:ext>
            </a:extLst>
          </p:cNvPr>
          <p:cNvSpPr>
            <a:spLocks noGrp="1"/>
          </p:cNvSpPr>
          <p:nvPr>
            <p:ph type="pic" sz="quarter" idx="10" hasCustomPrompt="1"/>
          </p:nvPr>
        </p:nvSpPr>
        <p:spPr>
          <a:xfrm>
            <a:off x="7527586" y="618676"/>
            <a:ext cx="3533199" cy="3162749"/>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13805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94317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7F5F9F48-A0D7-42AF-B746-871E3E140EE9}"/>
              </a:ext>
            </a:extLst>
          </p:cNvPr>
          <p:cNvSpPr/>
          <p:nvPr userDrawn="1"/>
        </p:nvSpPr>
        <p:spPr>
          <a:xfrm>
            <a:off x="4457700" y="0"/>
            <a:ext cx="7734300"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xmlns="" id="{5CF90682-C775-4F81-8230-DD7BF250795C}"/>
              </a:ext>
            </a:extLst>
          </p:cNvPr>
          <p:cNvSpPr>
            <a:spLocks noGrp="1"/>
          </p:cNvSpPr>
          <p:nvPr>
            <p:ph type="pic" sz="quarter" idx="14" hasCustomPrompt="1"/>
          </p:nvPr>
        </p:nvSpPr>
        <p:spPr>
          <a:xfrm>
            <a:off x="0" y="0"/>
            <a:ext cx="7734300"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206125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BCFD1-1C46-432B-9A8E-BB5908F3E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D836AD-E172-495A-AFAF-000E16171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E55537F-3F06-4B93-8426-C816EFCC0D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A599742D-F6D3-4965-84B5-202BED46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313A6A-C26C-404B-A193-5C7FE525C320}"/>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199927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DE3227-9013-4938-8C5E-B45A858826E0}"/>
              </a:ext>
            </a:extLst>
          </p:cNvPr>
          <p:cNvGrpSpPr/>
          <p:nvPr userDrawn="1"/>
        </p:nvGrpSpPr>
        <p:grpSpPr>
          <a:xfrm>
            <a:off x="0" y="-31648"/>
            <a:ext cx="3780890" cy="6927454"/>
            <a:chOff x="0" y="-31648"/>
            <a:chExt cx="3780890" cy="6927454"/>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xmlns=""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0485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6504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2378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74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4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F64DF-8B38-4594-9037-0612AF43C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1FB1E1-1FDB-4C9A-824A-3028784228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395D942-B2A5-4C5A-AED6-9DA3D2BBD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74AB19-270C-4E73-A117-74DD4127C9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DE3F2032-D390-4134-99ED-FB000078A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78B5F5-B393-4A76-80C3-4EE1D01A4EFC}"/>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230443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62EA5-CEE7-4085-B432-C36E0977B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CB37494-D375-4413-A277-20A2E7E8E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13906EC-F262-4083-8717-15A63C4B37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2B675C-C91A-4A33-BD2B-D299288F5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E0FCB9-95E5-4B65-81DE-8E2D1967CE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8F895E-8BA5-4CA6-A0D7-A2555A24D63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CDAB981B-F45A-4990-B6BA-C97C82AC71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7C8B1B-7084-4E67-96FD-4897241D629B}"/>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280867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5A031-15A5-46F2-BBA1-22DA5419B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5C2721C-6841-4F09-A5DF-7D83C7EEA48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33D8FC3C-AD13-4C44-8434-5DF57F574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3633946-7DA6-492B-9044-E955BCBF967F}"/>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410713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08FEB7-35B7-405F-AE60-39C725FF6C9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68D40E0B-35B5-4BF4-88F8-81D788B4A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9B147A-BE39-40A3-9442-157CA3C62D83}"/>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29615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A904C-4365-446F-B2BD-5D2B71F5E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875C197-DF3F-4673-B49D-8DF182632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063E2A-8FF5-444A-9D05-1D60D4BF6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39C7AC-4341-4BB7-BB8E-638FE995E25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29286C58-72A4-4888-882F-FC348544F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F58879-E90E-4B93-AAA1-E9FC71AE7C9A}"/>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34139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6AD0E-472B-4981-B0C3-72B4560D5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3E6720-8CE8-41ED-96E2-012BEB945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A8C7B80-D94F-47AE-B146-960A3D0AC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656984-A57E-4BDF-AF56-65705C51E7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76C710DE-BED5-4E20-81CA-22EB4820A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A8F587-D39F-43F8-83E4-5BC43305D215}"/>
              </a:ext>
            </a:extLst>
          </p:cNvPr>
          <p:cNvSpPr>
            <a:spLocks noGrp="1"/>
          </p:cNvSpPr>
          <p:nvPr>
            <p:ph type="sldNum" sz="quarter" idx="12"/>
          </p:nvPr>
        </p:nvSpPr>
        <p:spPr/>
        <p:txBody>
          <a:bodyPr/>
          <a:lstStyle/>
          <a:p>
            <a:fld id="{F5A93664-4001-489D-A54D-DF90463AD0CA}" type="slidenum">
              <a:rPr lang="en-US" smtClean="0"/>
              <a:t>‹#›</a:t>
            </a:fld>
            <a:endParaRPr lang="en-US"/>
          </a:p>
        </p:txBody>
      </p:sp>
    </p:spTree>
    <p:extLst>
      <p:ext uri="{BB962C8B-B14F-4D97-AF65-F5344CB8AC3E}">
        <p14:creationId xmlns:p14="http://schemas.microsoft.com/office/powerpoint/2010/main" val="69763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C216DC-F16F-4CA2-A9A1-33D3758C2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72A0AF-3CED-4D24-A4F6-B1E4226C7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45BE17-F19F-40B8-925B-EEF16EA92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E33A69FB-4151-4170-AFB7-422400208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6AC4D08-BF39-4F7B-A362-BE91AAB47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93664-4001-489D-A54D-DF90463AD0CA}" type="slidenum">
              <a:rPr lang="en-US" smtClean="0"/>
              <a:t>‹#›</a:t>
            </a:fld>
            <a:endParaRPr lang="en-US"/>
          </a:p>
        </p:txBody>
      </p:sp>
    </p:spTree>
    <p:extLst>
      <p:ext uri="{BB962C8B-B14F-4D97-AF65-F5344CB8AC3E}">
        <p14:creationId xmlns:p14="http://schemas.microsoft.com/office/powerpoint/2010/main" val="313513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8113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566"/>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1A78003-1860-44BB-9E93-E5FA3F5EC345}"/>
              </a:ext>
            </a:extLst>
          </p:cNvPr>
          <p:cNvSpPr txBox="1"/>
          <p:nvPr/>
        </p:nvSpPr>
        <p:spPr>
          <a:xfrm>
            <a:off x="908795" y="2506330"/>
            <a:ext cx="10374410" cy="1446550"/>
          </a:xfrm>
          <a:prstGeom prst="rect">
            <a:avLst/>
          </a:prstGeom>
          <a:noFill/>
        </p:spPr>
        <p:txBody>
          <a:bodyPr wrap="square">
            <a:spAutoFit/>
          </a:bodyPr>
          <a:lstStyle/>
          <a:p>
            <a:pPr algn="ctr"/>
            <a:r>
              <a:rPr lang="en-US" sz="4400" b="1">
                <a:solidFill>
                  <a:srgbClr val="0070C0"/>
                </a:solidFill>
                <a:ea typeface="+mj-ea"/>
                <a:cs typeface="Arial" panose="020B0604020202020204" pitchFamily="34" charset="0"/>
              </a:rPr>
              <a:t>MỘT SỐ LƯU Ý TRONG</a:t>
            </a:r>
          </a:p>
          <a:p>
            <a:pPr algn="ctr"/>
            <a:r>
              <a:rPr lang="en-US" sz="4400" b="1">
                <a:solidFill>
                  <a:srgbClr val="0070C0"/>
                </a:solidFill>
                <a:ea typeface="+mj-ea"/>
                <a:cs typeface="Arial" panose="020B0604020202020204" pitchFamily="34" charset="0"/>
              </a:rPr>
              <a:t>CÔNG </a:t>
            </a:r>
            <a:r>
              <a:rPr lang="en-US" sz="4400" b="1" dirty="0">
                <a:solidFill>
                  <a:srgbClr val="0070C0"/>
                </a:solidFill>
                <a:ea typeface="+mj-ea"/>
                <a:cs typeface="Arial" panose="020B0604020202020204" pitchFamily="34" charset="0"/>
              </a:rPr>
              <a:t>TÁC TUYỂN SINH 2022</a:t>
            </a:r>
          </a:p>
        </p:txBody>
      </p:sp>
      <p:sp>
        <p:nvSpPr>
          <p:cNvPr id="7" name="Subtitle 2">
            <a:extLst>
              <a:ext uri="{FF2B5EF4-FFF2-40B4-BE49-F238E27FC236}">
                <a16:creationId xmlns:a16="http://schemas.microsoft.com/office/drawing/2014/main" xmlns="" id="{9E948637-2BCD-4CE8-87D6-CF2AFA8E5B2C}"/>
              </a:ext>
            </a:extLst>
          </p:cNvPr>
          <p:cNvSpPr txBox="1">
            <a:spLocks/>
          </p:cNvSpPr>
          <p:nvPr/>
        </p:nvSpPr>
        <p:spPr bwMode="auto">
          <a:xfrm>
            <a:off x="4166496" y="5921424"/>
            <a:ext cx="4148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1800" i="1"/>
              <a:t>Tháng </a:t>
            </a:r>
            <a:r>
              <a:rPr lang="en-US" altLang="en-US" sz="1800" i="1" dirty="0"/>
              <a:t>7 năm 2022</a:t>
            </a:r>
          </a:p>
        </p:txBody>
      </p:sp>
      <p:sp>
        <p:nvSpPr>
          <p:cNvPr id="9" name="Title 1">
            <a:extLst>
              <a:ext uri="{FF2B5EF4-FFF2-40B4-BE49-F238E27FC236}">
                <a16:creationId xmlns:a16="http://schemas.microsoft.com/office/drawing/2014/main" xmlns="" id="{DBA12F24-A472-4CCF-B36B-20153FA8EFDC}"/>
              </a:ext>
            </a:extLst>
          </p:cNvPr>
          <p:cNvSpPr txBox="1">
            <a:spLocks/>
          </p:cNvSpPr>
          <p:nvPr/>
        </p:nvSpPr>
        <p:spPr>
          <a:xfrm>
            <a:off x="1769807" y="1738667"/>
            <a:ext cx="9144000" cy="11664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b="1" dirty="0">
              <a:solidFill>
                <a:schemeClr val="accent2"/>
              </a:solidFill>
            </a:endParaRPr>
          </a:p>
        </p:txBody>
      </p:sp>
      <p:sp>
        <p:nvSpPr>
          <p:cNvPr id="8" name="TextBox 7">
            <a:extLst>
              <a:ext uri="{FF2B5EF4-FFF2-40B4-BE49-F238E27FC236}">
                <a16:creationId xmlns:a16="http://schemas.microsoft.com/office/drawing/2014/main" xmlns="" id="{2AEC8B69-6D72-C340-9853-B220F8CBAC12}"/>
              </a:ext>
            </a:extLst>
          </p:cNvPr>
          <p:cNvSpPr txBox="1"/>
          <p:nvPr/>
        </p:nvSpPr>
        <p:spPr>
          <a:xfrm>
            <a:off x="736517" y="413909"/>
            <a:ext cx="10374410" cy="553998"/>
          </a:xfrm>
          <a:prstGeom prst="rect">
            <a:avLst/>
          </a:prstGeom>
          <a:noFill/>
        </p:spPr>
        <p:txBody>
          <a:bodyPr wrap="square">
            <a:spAutoFit/>
          </a:bodyPr>
          <a:lstStyle/>
          <a:p>
            <a:pPr algn="ctr"/>
            <a:r>
              <a:rPr lang="en-US" sz="3000" b="1">
                <a:solidFill>
                  <a:srgbClr val="FF0000"/>
                </a:solidFill>
                <a:latin typeface="Times New Roman" panose="02020603050405020304" pitchFamily="18" charset="0"/>
                <a:ea typeface="+mj-ea"/>
                <a:cs typeface="Times New Roman" panose="02020603050405020304" pitchFamily="18" charset="0"/>
              </a:rPr>
              <a:t>SỞ GIÁO DỤC VÀ ĐÀO TẠO BÌNH ĐỊNH</a:t>
            </a:r>
            <a:endParaRPr lang="en-US" sz="30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4620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10</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81446" y="1043718"/>
            <a:ext cx="10872354" cy="5220243"/>
          </a:xfrm>
        </p:spPr>
        <p:txBody>
          <a:bodyPr>
            <a:normAutofit fontScale="25000" lnSpcReduction="20000"/>
          </a:bodyPr>
          <a:lstStyle/>
          <a:p>
            <a:pPr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01/7/2022 </a:t>
            </a:r>
            <a:r>
              <a:rPr lang="en-US" sz="9600" dirty="0" err="1">
                <a:solidFill>
                  <a:srgbClr val="000000"/>
                </a:solidFill>
                <a:effectLst/>
                <a:latin typeface="Times New Roman" panose="02020603050405020304" pitchFamily="18" charset="0"/>
                <a:ea typeface="Times New Roman" panose="02020603050405020304" pitchFamily="18" charset="0"/>
              </a:rPr>
              <a:t>đến</a:t>
            </a:r>
            <a:r>
              <a:rPr lang="en-US" sz="9600" dirty="0">
                <a:solidFill>
                  <a:srgbClr val="000000"/>
                </a:solidFill>
                <a:effectLst/>
                <a:latin typeface="Times New Roman" panose="02020603050405020304" pitchFamily="18" charset="0"/>
                <a:ea typeface="Times New Roman" panose="02020603050405020304" pitchFamily="18" charset="0"/>
              </a:rPr>
              <a:t> 17 </a:t>
            </a:r>
            <a:r>
              <a:rPr lang="en-US" sz="9600" dirty="0" err="1">
                <a:solidFill>
                  <a:srgbClr val="000000"/>
                </a:solidFill>
                <a:effectLst/>
                <a:latin typeface="Times New Roman" panose="02020603050405020304" pitchFamily="18" charset="0"/>
                <a:ea typeface="Times New Roman" panose="02020603050405020304" pitchFamily="18" charset="0"/>
              </a:rPr>
              <a:t>giờ</a:t>
            </a:r>
            <a:r>
              <a:rPr lang="en-US" sz="9600" dirty="0">
                <a:solidFill>
                  <a:srgbClr val="000000"/>
                </a:solidFill>
                <a:effectLst/>
                <a:latin typeface="Times New Roman" panose="02020603050405020304" pitchFamily="18" charset="0"/>
                <a:ea typeface="Times New Roman" panose="02020603050405020304" pitchFamily="18" charset="0"/>
              </a:rPr>
              <a:t> 00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18/7/2022,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hướng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dẫn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s</a:t>
            </a:r>
            <a:r>
              <a:rPr lang="vi-VN" sz="9600" dirty="0">
                <a:solidFill>
                  <a:srgbClr val="000000"/>
                </a:solidFill>
                <a:effectLst/>
                <a:latin typeface="Times New Roman" panose="02020603050405020304" pitchFamily="18" charset="0"/>
                <a:ea typeface="Times New Roman" panose="02020603050405020304" pitchFamily="18" charset="0"/>
              </a:rPr>
              <a:t>ở</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giáo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dục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và</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đào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tạo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trừ</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các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thí</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đã</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và</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chưa</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tốt</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nghiệp</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các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năm</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trước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dụng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tài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khoản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đã</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cấp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để</a:t>
            </a:r>
            <a:r>
              <a:rPr lang="en-US" sz="9600" dirty="0">
                <a:solidFill>
                  <a:srgbClr val="000000"/>
                </a:solidFill>
                <a:effectLst/>
                <a:latin typeface="Times New Roman" panose="02020603050405020304" pitchFamily="18" charset="0"/>
                <a:ea typeface="Times New Roman" panose="02020603050405020304" pitchFamily="18" charset="0"/>
              </a:rPr>
              <a:t> r</a:t>
            </a:r>
            <a:r>
              <a:rPr lang="vi-VN" sz="9600" spc="-20" dirty="0">
                <a:solidFill>
                  <a:srgbClr val="000000"/>
                </a:solidFill>
                <a:effectLst/>
                <a:latin typeface="Times New Roman" panose="02020603050405020304" pitchFamily="18" charset="0"/>
                <a:ea typeface="Times New Roman" panose="02020603050405020304" pitchFamily="18" charset="0"/>
              </a:rPr>
              <a:t>à soát kết quả điểm học tập (học bạ) cấp</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trung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học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phổ</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thông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vi-VN" sz="9600" spc="-20" dirty="0">
                <a:solidFill>
                  <a:srgbClr val="000000"/>
                </a:solidFill>
                <a:effectLst/>
                <a:latin typeface="Times New Roman" panose="02020603050405020304" pitchFamily="18" charset="0"/>
                <a:ea typeface="Times New Roman" panose="02020603050405020304" pitchFamily="18" charset="0"/>
              </a:rPr>
              <a:t>THPT</a:t>
            </a:r>
            <a:r>
              <a:rPr lang="en-US" sz="9600" spc="-20" dirty="0">
                <a:solidFill>
                  <a:srgbClr val="000000"/>
                </a:solidFill>
                <a:effectLst/>
                <a:latin typeface="Times New Roman" panose="02020603050405020304" pitchFamily="18" charset="0"/>
                <a:ea typeface="Times New Roman" panose="02020603050405020304" pitchFamily="18" charset="0"/>
              </a:rPr>
              <a:t>)</a:t>
            </a:r>
            <a:r>
              <a:rPr lang="vi-VN" sz="9600" spc="-20" dirty="0">
                <a:solidFill>
                  <a:srgbClr val="000000"/>
                </a:solidFill>
                <a:effectLst/>
                <a:latin typeface="Times New Roman" panose="02020603050405020304" pitchFamily="18" charset="0"/>
                <a:ea typeface="Times New Roman" panose="02020603050405020304" pitchFamily="18" charset="0"/>
              </a:rPr>
              <a:t> trên Hệ thống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hỗ</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trợ</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chung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Hệ</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thống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và</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phải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phản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ánh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lại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với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thầy</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cô</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có</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trách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nhiệm</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nơi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thí</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học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cấp</a:t>
            </a:r>
            <a:r>
              <a:rPr lang="en-US" sz="9600" spc="-20" dirty="0">
                <a:solidFill>
                  <a:srgbClr val="000000"/>
                </a:solidFill>
                <a:effectLst/>
                <a:latin typeface="Times New Roman" panose="02020603050405020304" pitchFamily="18" charset="0"/>
                <a:ea typeface="Times New Roman" panose="02020603050405020304" pitchFamily="18" charset="0"/>
              </a:rPr>
              <a:t> THPT </a:t>
            </a:r>
            <a:r>
              <a:rPr lang="en-US" sz="9600" spc="-20" dirty="0" err="1">
                <a:solidFill>
                  <a:srgbClr val="000000"/>
                </a:solidFill>
                <a:effectLst/>
                <a:latin typeface="Times New Roman" panose="02020603050405020304" pitchFamily="18" charset="0"/>
                <a:ea typeface="Times New Roman" panose="02020603050405020304" pitchFamily="18" charset="0"/>
              </a:rPr>
              <a:t>để</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sửa</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sai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nếu</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có</a:t>
            </a:r>
            <a:r>
              <a:rPr lang="en-US" sz="9600" spc="-20" dirty="0">
                <a:solidFill>
                  <a:srgbClr val="000000"/>
                </a:solidFill>
                <a:effectLst/>
                <a:latin typeface="Times New Roman" panose="02020603050405020304" pitchFamily="18" charset="0"/>
                <a:ea typeface="Times New Roman" panose="02020603050405020304" pitchFamily="18" charset="0"/>
              </a:rPr>
              <a:t>).</a:t>
            </a:r>
            <a:endParaRPr lang="en-US" sz="9600" spc="-20" dirty="0">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đã</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tốt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nghiệp</a:t>
            </a:r>
            <a:r>
              <a:rPr lang="en-US" sz="9600" dirty="0">
                <a:solidFill>
                  <a:srgbClr val="000000"/>
                </a:solidFill>
                <a:effectLst/>
                <a:latin typeface="Times New Roman" panose="02020603050405020304" pitchFamily="18" charset="0"/>
                <a:ea typeface="Times New Roman" panose="02020603050405020304" pitchFamily="18" charset="0"/>
              </a:rPr>
              <a:t> THPT, </a:t>
            </a:r>
            <a:r>
              <a:rPr lang="en-US" sz="9600" dirty="0" err="1">
                <a:solidFill>
                  <a:srgbClr val="000000"/>
                </a:solidFill>
                <a:effectLst/>
                <a:latin typeface="Times New Roman" panose="02020603050405020304" pitchFamily="18" charset="0"/>
                <a:ea typeface="Times New Roman" panose="02020603050405020304" pitchFamily="18" charset="0"/>
              </a:rPr>
              <a:t>trung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cấp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tự</a:t>
            </a:r>
            <a:r>
              <a:rPr lang="en-US" sz="9600" dirty="0">
                <a:solidFill>
                  <a:srgbClr val="000000"/>
                </a:solidFill>
                <a:effectLst/>
                <a:latin typeface="Times New Roman" panose="02020603050405020304" pitchFamily="18" charset="0"/>
                <a:ea typeface="Times New Roman" panose="02020603050405020304" pitchFamily="18" charset="0"/>
              </a:rPr>
              <a:t> do) </a:t>
            </a:r>
            <a:r>
              <a:rPr lang="en-US" sz="9600" dirty="0" err="1">
                <a:solidFill>
                  <a:srgbClr val="000000"/>
                </a:solidFill>
                <a:effectLst/>
                <a:latin typeface="Times New Roman" panose="02020603050405020304" pitchFamily="18" charset="0"/>
                <a:ea typeface="Times New Roman" panose="02020603050405020304" pitchFamily="18" charset="0"/>
              </a:rPr>
              <a:t>nhưng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chưa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hiện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việc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thông</a:t>
            </a:r>
            <a:r>
              <a:rPr lang="en-US" sz="9600" dirty="0">
                <a:solidFill>
                  <a:srgbClr val="000000"/>
                </a:solidFill>
                <a:effectLst/>
                <a:latin typeface="Times New Roman" panose="02020603050405020304" pitchFamily="18" charset="0"/>
                <a:ea typeface="Times New Roman" panose="02020603050405020304" pitchFamily="18" charset="0"/>
              </a:rPr>
              <a:t> tin </a:t>
            </a:r>
            <a:r>
              <a:rPr lang="en-US" sz="9600" dirty="0" err="1">
                <a:solidFill>
                  <a:srgbClr val="000000"/>
                </a:solidFill>
                <a:effectLst/>
                <a:latin typeface="Times New Roman" panose="02020603050405020304" pitchFamily="18" charset="0"/>
                <a:ea typeface="Times New Roman" panose="02020603050405020304" pitchFamily="18" charset="0"/>
              </a:rPr>
              <a:t>cá</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nhân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phải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hiện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việc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cấp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tài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khoản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dụng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việc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nguyện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vọng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cụ</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12/7/2022 </a:t>
            </a:r>
            <a:r>
              <a:rPr lang="en-US" sz="9600" dirty="0" err="1">
                <a:solidFill>
                  <a:srgbClr val="000000"/>
                </a:solidFill>
                <a:effectLst/>
                <a:latin typeface="Times New Roman" panose="02020603050405020304" pitchFamily="18" charset="0"/>
                <a:ea typeface="Times New Roman" panose="02020603050405020304" pitchFamily="18" charset="0"/>
              </a:rPr>
              <a:t>đến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18/7/2022,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V)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trú</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417991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11</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81447" y="1043718"/>
            <a:ext cx="11488880" cy="5220243"/>
          </a:xfrm>
        </p:spPr>
        <p:txBody>
          <a:bodyPr>
            <a:normAutofit fontScale="25000" lnSpcReduction="20000"/>
          </a:bodyPr>
          <a:lstStyle/>
          <a:p>
            <a:pPr indent="0" algn="just">
              <a:lnSpc>
                <a:spcPts val="2700"/>
              </a:lnSpc>
              <a:spcBef>
                <a:spcPts val="600"/>
              </a:spcBef>
              <a:spcAft>
                <a:spcPts val="600"/>
              </a:spcAft>
              <a:buNone/>
            </a:pPr>
            <a:r>
              <a:rPr lang="en-US" sz="9600" dirty="0">
                <a:latin typeface="Times New Roman" panose="02020603050405020304" pitchFamily="18" charset="0"/>
                <a:ea typeface="Calibri" panose="020F0502020204030204" pitchFamily="34" charset="0"/>
                <a:cs typeface="Times New Roman" panose="02020603050405020304" pitchFamily="18" charset="0"/>
              </a:rPr>
              <a: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 </a:t>
            </a:r>
            <a:r>
              <a:rPr lang="en-US" sz="9600" dirty="0" err="1">
                <a:solidFill>
                  <a:srgbClr val="000000"/>
                </a:solidFill>
                <a:effectLst/>
                <a:latin typeface="Times New Roman" panose="02020603050405020304" pitchFamily="18" charset="0"/>
                <a:ea typeface="Times New Roman" panose="02020603050405020304" pitchFamily="18" charset="0"/>
              </a:rPr>
              <a:t>Từ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22/7/2022 </a:t>
            </a:r>
            <a:r>
              <a:rPr lang="en-US" sz="9600" dirty="0" err="1">
                <a:solidFill>
                  <a:srgbClr val="000000"/>
                </a:solidFill>
                <a:effectLst/>
                <a:latin typeface="Times New Roman" panose="02020603050405020304" pitchFamily="18" charset="0"/>
                <a:ea typeface="Times New Roman" panose="02020603050405020304" pitchFamily="18" charset="0"/>
              </a:rPr>
              <a:t>đến</a:t>
            </a:r>
            <a:r>
              <a:rPr lang="en-US" sz="9600" dirty="0">
                <a:solidFill>
                  <a:srgbClr val="000000"/>
                </a:solidFill>
                <a:effectLst/>
                <a:latin typeface="Times New Roman" panose="02020603050405020304" pitchFamily="18" charset="0"/>
                <a:ea typeface="Times New Roman" panose="02020603050405020304" pitchFamily="18" charset="0"/>
              </a:rPr>
              <a:t> 17 </a:t>
            </a:r>
            <a:r>
              <a:rPr lang="en-US" sz="9600" dirty="0" err="1">
                <a:solidFill>
                  <a:srgbClr val="000000"/>
                </a:solidFill>
                <a:effectLst/>
                <a:latin typeface="Times New Roman" panose="02020603050405020304" pitchFamily="18" charset="0"/>
                <a:ea typeface="Times New Roman" panose="02020603050405020304" pitchFamily="18" charset="0"/>
              </a:rPr>
              <a:t>giờ</a:t>
            </a:r>
            <a:r>
              <a:rPr lang="en-US" sz="9600" dirty="0">
                <a:solidFill>
                  <a:srgbClr val="000000"/>
                </a:solidFill>
                <a:effectLst/>
                <a:latin typeface="Times New Roman" panose="02020603050405020304" pitchFamily="18" charset="0"/>
                <a:ea typeface="Times New Roman" panose="02020603050405020304" pitchFamily="18" charset="0"/>
              </a:rPr>
              <a:t> 00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20/8/2022,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điều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chỉnh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bổ</a:t>
            </a:r>
            <a:r>
              <a:rPr lang="en-US" sz="9600" dirty="0">
                <a:solidFill>
                  <a:srgbClr val="000000"/>
                </a:solidFill>
                <a:effectLst/>
                <a:latin typeface="Times New Roman" panose="02020603050405020304" pitchFamily="18" charset="0"/>
                <a:ea typeface="Times New Roman" panose="02020603050405020304" pitchFamily="18" charset="0"/>
              </a:rPr>
              <a:t> sung NVXT </a:t>
            </a:r>
            <a:r>
              <a:rPr lang="en-US" sz="9600" dirty="0" err="1">
                <a:solidFill>
                  <a:srgbClr val="000000"/>
                </a:solidFill>
                <a:effectLst/>
                <a:latin typeface="Times New Roman" panose="02020603050405020304" pitchFamily="18" charset="0"/>
                <a:ea typeface="Times New Roman" panose="02020603050405020304" pitchFamily="18" charset="0"/>
              </a:rPr>
              <a:t>không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giới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hạn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số</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lần</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a:t>
            </a:r>
            <a:r>
              <a:rPr lang="en-US" sz="9600" dirty="0">
                <a:solidFill>
                  <a:srgbClr val="000000"/>
                </a:solidFill>
                <a:effectLst/>
                <a:latin typeface="Times New Roman" panose="02020603050405020304" pitchFamily="18" charset="0"/>
                <a:ea typeface="Times New Roman" panose="02020603050405020304" pitchFamily="18" charset="0"/>
              </a:rPr>
              <a:t> Việc đăng ký NVXT đối với các phương thức xét tuyển phải thực hiện theo hình thức trực tuyến trên Hệ thống hoặc trên Cổng dịch vụ công quốc gia</a:t>
            </a:r>
            <a:endParaRPr lang="en-US" sz="9600" dirty="0">
              <a:effectLst/>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dụng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tài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khoản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đã</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cấp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thông</a:t>
            </a:r>
            <a:r>
              <a:rPr lang="en-US" sz="9600" dirty="0">
                <a:solidFill>
                  <a:srgbClr val="000000"/>
                </a:solidFill>
                <a:effectLst/>
                <a:latin typeface="Times New Roman" panose="02020603050405020304" pitchFamily="18" charset="0"/>
                <a:ea typeface="Times New Roman" panose="02020603050405020304" pitchFamily="18" charset="0"/>
              </a:rPr>
              <a:t> tin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sửa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xem</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thông</a:t>
            </a:r>
            <a:r>
              <a:rPr lang="en-US" sz="9600" dirty="0">
                <a:solidFill>
                  <a:srgbClr val="000000"/>
                </a:solidFill>
                <a:effectLst/>
                <a:latin typeface="Times New Roman" panose="02020603050405020304" pitchFamily="18" charset="0"/>
                <a:ea typeface="Times New Roman" panose="02020603050405020304" pitchFamily="18" charset="0"/>
              </a:rPr>
              <a:t> tin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9600" dirty="0">
                <a:latin typeface="Times New Roman" panose="02020603050405020304" pitchFamily="18" charset="0"/>
                <a:ea typeface="Calibri" panose="020F0502020204030204" pitchFamily="34" charset="0"/>
                <a:cs typeface="Times New Roman" panose="02020603050405020304" pitchFamily="18" charset="0"/>
              </a:rPr>
              <a: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700"/>
              </a:lnSpc>
              <a:spcBef>
                <a:spcPts val="600"/>
              </a:spcBef>
              <a:spcAft>
                <a:spcPts val="600"/>
              </a:spcAft>
              <a:buNone/>
            </a:pPr>
            <a:r>
              <a:rPr lang="en-US" sz="9600" dirty="0">
                <a:latin typeface="Times New Roman" panose="02020603050405020304" pitchFamily="18" charset="0"/>
                <a:ea typeface="Calibri" panose="020F0502020204030204" pitchFamily="34" charset="0"/>
                <a:cs typeface="Times New Roman" panose="02020603050405020304" pitchFamily="18" charset="0"/>
              </a:rPr>
              <a:t>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NVXT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trúng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đủ điều kiện trúng tuyển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0935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12</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81447" y="1043718"/>
            <a:ext cx="11544298" cy="5220243"/>
          </a:xfrm>
        </p:spPr>
        <p:txBody>
          <a:bodyPr>
            <a:normAutofit fontScale="25000" lnSpcReduction="20000"/>
          </a:bodyPr>
          <a:lstStyle/>
          <a:p>
            <a:pPr marL="0" indent="0">
              <a:lnSpc>
                <a:spcPts val="2700"/>
              </a:lnSpc>
              <a:spcBef>
                <a:spcPts val="600"/>
              </a:spcBef>
              <a:spcAft>
                <a:spcPts val="600"/>
              </a:spcAft>
              <a:buNone/>
            </a:pP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đã</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hoàn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thành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việc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dự</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vào</a:t>
            </a:r>
            <a:r>
              <a:rPr lang="en-US" sz="960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kế</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hoạch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sớm</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nếu</a:t>
            </a:r>
            <a:r>
              <a:rPr lang="en-US" sz="9600" dirty="0">
                <a:solidFill>
                  <a:srgbClr val="000000"/>
                </a:solidFill>
                <a:effectLst/>
                <a:latin typeface="Times New Roman" panose="02020603050405020304" pitchFamily="18" charset="0"/>
                <a:ea typeface="Times New Roman" panose="02020603050405020304" pitchFamily="18" charset="0"/>
              </a:rPr>
              <a:t> </a:t>
            </a:r>
            <a:r>
              <a:rPr lang="vi-VN" sz="9600" dirty="0">
                <a:solidFill>
                  <a:srgbClr val="000000"/>
                </a:solidFill>
                <a:effectLst/>
                <a:latin typeface="Times New Roman" panose="02020603050405020304" pitchFamily="18" charset="0"/>
                <a:ea typeface="Times New Roman" panose="02020603050405020304" pitchFamily="18" charset="0"/>
              </a:rPr>
              <a:t>đủ điều kiện trúng 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phải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tiếp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tục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quy</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định</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21/8/2022 </a:t>
            </a:r>
            <a:r>
              <a:rPr lang="en-US" sz="9600" dirty="0" err="1">
                <a:solidFill>
                  <a:srgbClr val="000000"/>
                </a:solidFill>
                <a:effectLst/>
                <a:latin typeface="Times New Roman" panose="02020603050405020304" pitchFamily="18" charset="0"/>
                <a:ea typeface="Times New Roman" panose="02020603050405020304" pitchFamily="18" charset="0"/>
              </a:rPr>
              <a:t>đến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17 </a:t>
            </a:r>
            <a:r>
              <a:rPr lang="en-US" sz="9600" dirty="0" err="1">
                <a:solidFill>
                  <a:srgbClr val="000000"/>
                </a:solidFill>
                <a:effectLst/>
                <a:latin typeface="Times New Roman" panose="02020603050405020304" pitchFamily="18" charset="0"/>
                <a:ea typeface="Times New Roman" panose="02020603050405020304" pitchFamily="18" charset="0"/>
              </a:rPr>
              <a:t>giờ</a:t>
            </a:r>
            <a:r>
              <a:rPr lang="en-US" sz="9600" dirty="0">
                <a:solidFill>
                  <a:srgbClr val="000000"/>
                </a:solidFill>
                <a:effectLst/>
                <a:latin typeface="Times New Roman" panose="02020603050405020304" pitchFamily="18" charset="0"/>
                <a:ea typeface="Times New Roman" panose="02020603050405020304" pitchFamily="18" charset="0"/>
              </a:rPr>
              <a:t> 00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28/8/2022:</a:t>
            </a:r>
            <a:endParaRPr lang="en-US" sz="9600" dirty="0">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phải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số</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lượng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thứ</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tự</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đồng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thời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nộp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b="1" dirty="0" err="1">
                <a:solidFill>
                  <a:srgbClr val="000000"/>
                </a:solidFill>
                <a:effectLst/>
                <a:latin typeface="Times New Roman" panose="02020603050405020304" pitchFamily="18" charset="0"/>
                <a:ea typeface="Times New Roman" panose="02020603050405020304" pitchFamily="18" charset="0"/>
              </a:rPr>
              <a:t>theo</a:t>
            </a:r>
            <a:r>
              <a:rPr lang="en-US" sz="9600" b="1" dirty="0">
                <a:solidFill>
                  <a:srgbClr val="000000"/>
                </a:solidFill>
                <a:effectLst/>
                <a:latin typeface="Times New Roman" panose="02020603050405020304" pitchFamily="18" charset="0"/>
                <a:ea typeface="Times New Roman" panose="02020603050405020304" pitchFamily="18" charset="0"/>
              </a:rPr>
              <a:t> </a:t>
            </a:r>
            <a:r>
              <a:rPr lang="en-US" sz="9600" b="1" dirty="0" err="1">
                <a:solidFill>
                  <a:srgbClr val="000000"/>
                </a:solidFill>
                <a:effectLst/>
                <a:latin typeface="Times New Roman" panose="02020603050405020304" pitchFamily="18" charset="0"/>
                <a:ea typeface="Times New Roman" panose="02020603050405020304" pitchFamily="18" charset="0"/>
              </a:rPr>
              <a:t>số</a:t>
            </a:r>
            <a:r>
              <a:rPr lang="en-US" sz="9600" b="1" dirty="0">
                <a:solidFill>
                  <a:srgbClr val="000000"/>
                </a:solidFill>
                <a:effectLst/>
                <a:latin typeface="Times New Roman" panose="02020603050405020304" pitchFamily="18" charset="0"/>
                <a:ea typeface="Times New Roman" panose="02020603050405020304" pitchFamily="18" charset="0"/>
              </a:rPr>
              <a:t> </a:t>
            </a:r>
            <a:r>
              <a:rPr lang="en-US" sz="9600" b="1" dirty="0" err="1">
                <a:solidFill>
                  <a:srgbClr val="000000"/>
                </a:solidFill>
                <a:effectLst/>
                <a:latin typeface="Times New Roman" panose="02020603050405020304" pitchFamily="18" charset="0"/>
                <a:ea typeface="Times New Roman" panose="02020603050405020304" pitchFamily="18" charset="0"/>
              </a:rPr>
              <a:t>lượng</a:t>
            </a:r>
            <a:r>
              <a:rPr lang="en-US" sz="9600" b="1" dirty="0">
                <a:solidFill>
                  <a:srgbClr val="000000"/>
                </a:solidFill>
                <a:effectLst/>
                <a:latin typeface="Times New Roman" panose="02020603050405020304" pitchFamily="18" charset="0"/>
                <a:ea typeface="Times New Roman" panose="02020603050405020304" pitchFamily="18" charset="0"/>
              </a:rPr>
              <a:t> NVXT </a:t>
            </a:r>
            <a:r>
              <a:rPr lang="vi-VN" sz="9600" b="1" dirty="0">
                <a:solidFill>
                  <a:srgbClr val="000000"/>
                </a:solidFill>
                <a:latin typeface="Times New Roman" panose="02020603050405020304" pitchFamily="18" charset="0"/>
                <a:ea typeface="Times New Roman" panose="02020603050405020304" pitchFamily="18" charset="0"/>
              </a:rPr>
              <a:t>có sử dụng kết thi tốt nghiệp THPT </a:t>
            </a:r>
            <a:r>
              <a:rPr lang="vi-VN" sz="9600" dirty="0">
                <a:solidFill>
                  <a:srgbClr val="000000"/>
                </a:solidFill>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hình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tuyến</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Riêng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thuộc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diện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hưởng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chính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sách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ưu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ưu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đối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tượng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phải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phối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hợp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với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điểm</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tiếp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rà</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soát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thông</a:t>
            </a:r>
            <a:r>
              <a:rPr lang="en-US" sz="9600" dirty="0">
                <a:solidFill>
                  <a:srgbClr val="000000"/>
                </a:solidFill>
                <a:effectLst/>
                <a:latin typeface="Times New Roman" panose="02020603050405020304" pitchFamily="18" charset="0"/>
                <a:ea typeface="Times New Roman" panose="02020603050405020304" pitchFamily="18" charset="0"/>
              </a:rPr>
              <a:t> tin </a:t>
            </a:r>
            <a:r>
              <a:rPr lang="en-US" sz="9600" dirty="0" err="1">
                <a:solidFill>
                  <a:srgbClr val="000000"/>
                </a:solidFill>
                <a:effectLst/>
                <a:latin typeface="Times New Roman" panose="02020603050405020304" pitchFamily="18" charset="0"/>
                <a:ea typeface="Times New Roman" panose="02020603050405020304" pitchFamily="18" charset="0"/>
              </a:rPr>
              <a:t>khu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Phụ</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lục</a:t>
            </a:r>
            <a:r>
              <a:rPr lang="en-US" sz="9600" dirty="0">
                <a:solidFill>
                  <a:srgbClr val="000000"/>
                </a:solidFill>
                <a:effectLst/>
                <a:latin typeface="Times New Roman" panose="02020603050405020304" pitchFamily="18" charset="0"/>
                <a:ea typeface="Times New Roman" panose="02020603050405020304" pitchFamily="18" charset="0"/>
              </a:rPr>
              <a:t> VI) </a:t>
            </a:r>
            <a:r>
              <a:rPr lang="en-US" sz="9600" dirty="0" err="1">
                <a:solidFill>
                  <a:srgbClr val="000000"/>
                </a:solidFill>
                <a:effectLst/>
                <a:latin typeface="Times New Roman" panose="02020603050405020304" pitchFamily="18" charset="0"/>
                <a:ea typeface="Times New Roman" panose="02020603050405020304" pitchFamily="18" charset="0"/>
              </a:rPr>
              <a:t>và</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đối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tượng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ưu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nếu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có</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số</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lượng</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đồng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thời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nộp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số</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lượng</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bằng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hình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trực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tuyến</a:t>
            </a:r>
            <a:r>
              <a:rPr lang="en-US" sz="9600" dirty="0">
                <a:solidFill>
                  <a:srgbClr val="000000"/>
                </a:solidFill>
                <a:effectLst/>
                <a:latin typeface="Times New Roman" panose="02020603050405020304" pitchFamily="18" charset="0"/>
                <a:ea typeface="Times New Roman" panose="02020603050405020304" pitchFamily="18" charset="0"/>
              </a:rPr>
              <a:t>.</a:t>
            </a:r>
            <a:endParaRPr lang="en-US" sz="9600" dirty="0">
              <a:effectLst/>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600" b="1"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393254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13</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838200" y="1043718"/>
            <a:ext cx="10515600" cy="5220243"/>
          </a:xfrm>
        </p:spPr>
        <p:txBody>
          <a:bodyPr>
            <a:normAutofit fontScale="25000" lnSpcReduction="20000"/>
          </a:bodyPr>
          <a:lstStyle/>
          <a:p>
            <a:pPr indent="0" algn="just">
              <a:lnSpc>
                <a:spcPts val="2700"/>
              </a:lnSpc>
              <a:spcBef>
                <a:spcPts val="600"/>
              </a:spcBef>
              <a:spcAft>
                <a:spcPts val="600"/>
              </a:spcAft>
              <a:buNone/>
            </a:pPr>
            <a:r>
              <a:rPr lang="en-US" sz="9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hi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phí</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NVXT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i="1" spc="-4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b="1" i="1" spc="-4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b="1" i="1" spc="-4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b="1" i="1" spc="-4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 </a:t>
            </a:r>
            <a:r>
              <a:rPr lang="en-US" sz="9600" dirty="0" err="1">
                <a:solidFill>
                  <a:srgbClr val="000000"/>
                </a:solidFill>
                <a:effectLst/>
                <a:latin typeface="Times New Roman" panose="02020603050405020304" pitchFamily="18" charset="0"/>
                <a:ea typeface="Times New Roman" panose="02020603050405020304" pitchFamily="18" charset="0"/>
              </a:rPr>
              <a:t>Đối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với</a:t>
            </a:r>
            <a:r>
              <a:rPr lang="en-US" sz="9600" dirty="0">
                <a:solidFill>
                  <a:srgbClr val="000000"/>
                </a:solidFill>
                <a:effectLst/>
                <a:latin typeface="Times New Roman" panose="02020603050405020304" pitchFamily="18" charset="0"/>
                <a:ea typeface="Times New Roman" panose="02020603050405020304" pitchFamily="18" charset="0"/>
              </a:rPr>
              <a:t> t</a:t>
            </a:r>
            <a:r>
              <a:rPr lang="vi-VN" sz="9600" spc="-20" dirty="0">
                <a:solidFill>
                  <a:srgbClr val="000000"/>
                </a:solidFill>
                <a:effectLst/>
                <a:latin typeface="Times New Roman" panose="02020603050405020304" pitchFamily="18" charset="0"/>
                <a:ea typeface="Times New Roman" panose="02020603050405020304" pitchFamily="18" charset="0"/>
              </a:rPr>
              <a:t>h</a:t>
            </a:r>
            <a:r>
              <a:rPr lang="en-US" sz="9600" spc="-20" dirty="0">
                <a:solidFill>
                  <a:srgbClr val="000000"/>
                </a:solidFill>
                <a:effectLst/>
                <a:latin typeface="Times New Roman" panose="02020603050405020304" pitchFamily="18" charset="0"/>
                <a:ea typeface="Times New Roman" panose="02020603050405020304" pitchFamily="18" charset="0"/>
              </a:rPr>
              <a:t>í </a:t>
            </a:r>
            <a:r>
              <a:rPr lang="vi-VN" sz="9600" spc="-20" dirty="0">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trúng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thuộc</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đối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tượng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xét</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thẳng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22/7/2022 </a:t>
            </a:r>
            <a:r>
              <a:rPr lang="en-US" sz="9600" dirty="0" err="1">
                <a:solidFill>
                  <a:srgbClr val="000000"/>
                </a:solidFill>
                <a:effectLst/>
                <a:latin typeface="Times New Roman" panose="02020603050405020304" pitchFamily="18" charset="0"/>
                <a:ea typeface="Times New Roman" panose="02020603050405020304" pitchFamily="18" charset="0"/>
              </a:rPr>
              <a:t>đến</a:t>
            </a:r>
            <a:r>
              <a:rPr lang="en-US" sz="9600" dirty="0">
                <a:solidFill>
                  <a:srgbClr val="000000"/>
                </a:solidFill>
                <a:effectLst/>
                <a:latin typeface="Times New Roman" panose="02020603050405020304" pitchFamily="18" charset="0"/>
                <a:ea typeface="Times New Roman" panose="02020603050405020304" pitchFamily="18" charset="0"/>
              </a:rPr>
              <a:t> 17 </a:t>
            </a:r>
            <a:r>
              <a:rPr lang="en-US" sz="9600" dirty="0" err="1">
                <a:solidFill>
                  <a:srgbClr val="000000"/>
                </a:solidFill>
                <a:effectLst/>
                <a:latin typeface="Times New Roman" panose="02020603050405020304" pitchFamily="18" charset="0"/>
                <a:ea typeface="Times New Roman" panose="02020603050405020304" pitchFamily="18" charset="0"/>
              </a:rPr>
              <a:t>giờ</a:t>
            </a:r>
            <a:r>
              <a:rPr lang="en-US" sz="9600" dirty="0">
                <a:solidFill>
                  <a:srgbClr val="000000"/>
                </a:solidFill>
                <a:effectLst/>
                <a:latin typeface="Times New Roman" panose="02020603050405020304" pitchFamily="18" charset="0"/>
                <a:ea typeface="Times New Roman" panose="02020603050405020304" pitchFamily="18" charset="0"/>
              </a:rPr>
              <a:t> 00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20/8/2022, t</a:t>
            </a:r>
            <a:r>
              <a:rPr lang="vi-VN" sz="9600" spc="-20" dirty="0">
                <a:solidFill>
                  <a:srgbClr val="000000"/>
                </a:solidFill>
                <a:effectLst/>
                <a:latin typeface="Times New Roman" panose="02020603050405020304" pitchFamily="18" charset="0"/>
                <a:ea typeface="Times New Roman" panose="02020603050405020304" pitchFamily="18" charset="0"/>
              </a:rPr>
              <a:t>h</a:t>
            </a:r>
            <a:r>
              <a:rPr lang="en-US" sz="9600" spc="-20" dirty="0">
                <a:solidFill>
                  <a:srgbClr val="000000"/>
                </a:solidFill>
                <a:effectLst/>
                <a:latin typeface="Times New Roman" panose="02020603050405020304" pitchFamily="18" charset="0"/>
                <a:ea typeface="Times New Roman" panose="02020603050405020304" pitchFamily="18" charset="0"/>
              </a:rPr>
              <a:t>í </a:t>
            </a:r>
            <a:r>
              <a:rPr lang="vi-VN" sz="9600" spc="-20" dirty="0">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có</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thể</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x</a:t>
            </a:r>
            <a:r>
              <a:rPr lang="en-US" sz="9600" dirty="0" err="1">
                <a:solidFill>
                  <a:srgbClr val="000000"/>
                </a:solidFill>
                <a:effectLst/>
                <a:latin typeface="Times New Roman" panose="02020603050405020304" pitchFamily="18" charset="0"/>
                <a:ea typeface="Times New Roman" panose="02020603050405020304" pitchFamily="18" charset="0"/>
              </a:rPr>
              <a:t>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những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đã</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không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tiếp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trừ</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trường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hợp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được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thủ</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trưởng</a:t>
            </a:r>
            <a:r>
              <a:rPr lang="en-US" sz="960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cho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phép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không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Trong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trường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hợp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chưa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định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có</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tiếp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tục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NVXT </a:t>
            </a:r>
            <a:r>
              <a:rPr lang="en-US" sz="9600" dirty="0" err="1">
                <a:solidFill>
                  <a:srgbClr val="000000"/>
                </a:solidFill>
                <a:effectLst/>
                <a:latin typeface="Times New Roman" panose="02020603050405020304" pitchFamily="18" charset="0"/>
                <a:ea typeface="Times New Roman" panose="02020603050405020304" pitchFamily="18" charset="0"/>
              </a:rPr>
              <a:t>trên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Hệ</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thống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hoặc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Cổng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dịch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vụ</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công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quốc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gia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như</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khác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các</a:t>
            </a:r>
            <a:r>
              <a:rPr lang="en-US" sz="960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nếu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trúng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lịch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chung</a:t>
            </a:r>
            <a:r>
              <a:rPr lang="en-US" sz="9600" dirty="0">
                <a:solidFill>
                  <a:srgbClr val="000000"/>
                </a:solidFill>
                <a:effectLst/>
                <a:latin typeface="Times New Roman" panose="02020603050405020304" pitchFamily="18" charset="0"/>
                <a:ea typeface="Times New Roman" panose="02020603050405020304" pitchFamily="18" charset="0"/>
              </a:rPr>
              <a:t>. </a:t>
            </a:r>
            <a:endParaRPr lang="en-US" sz="9600" dirty="0">
              <a:effectLst/>
              <a:latin typeface="Times New Roman" panose="02020603050405020304" pitchFamily="18" charset="0"/>
              <a:ea typeface="Times New Roman" panose="02020603050405020304" pitchFamily="18" charset="0"/>
            </a:endParaRPr>
          </a:p>
          <a:p>
            <a:pPr marL="0" indent="0" algn="just">
              <a:lnSpc>
                <a:spcPts val="2700"/>
              </a:lnSpc>
              <a:spcBef>
                <a:spcPts val="600"/>
              </a:spcBef>
              <a:spcAft>
                <a:spcPts val="600"/>
              </a:spcAft>
              <a:buNone/>
            </a:pPr>
            <a:r>
              <a:rPr lang="en-US" sz="9600" dirty="0">
                <a:solidFill>
                  <a:srgbClr val="000000"/>
                </a:solidFill>
                <a:effectLst/>
                <a:latin typeface="Times New Roman" panose="02020603050405020304" pitchFamily="18" charset="0"/>
                <a:ea typeface="Times New Roman" panose="02020603050405020304" pitchFamily="18" charset="0"/>
              </a:rPr>
              <a:t>   + Trước 17 giờ 00 ngày 30/9/2022, tất cả các thí sinh trúng tuyển xác nhận nhập học </a:t>
            </a:r>
            <a:r>
              <a:rPr lang="en-US" sz="9600" b="1" dirty="0">
                <a:solidFill>
                  <a:srgbClr val="000000"/>
                </a:solidFill>
                <a:effectLst/>
                <a:latin typeface="Times New Roman" panose="02020603050405020304" pitchFamily="18" charset="0"/>
                <a:ea typeface="Times New Roman" panose="02020603050405020304" pitchFamily="18" charset="0"/>
              </a:rPr>
              <a:t>trực tuyến</a:t>
            </a:r>
            <a:r>
              <a:rPr lang="en-US" sz="9600" dirty="0">
                <a:solidFill>
                  <a:srgbClr val="000000"/>
                </a:solidFill>
                <a:effectLst/>
                <a:latin typeface="Times New Roman" panose="02020603050405020304" pitchFamily="18" charset="0"/>
                <a:ea typeface="Times New Roman" panose="02020603050405020304" pitchFamily="18" charset="0"/>
              </a:rPr>
              <a:t> đợt 1 trên Hệ thống.  </a:t>
            </a:r>
            <a:endParaRPr lang="en-US" sz="9600" dirty="0">
              <a:effectLst/>
              <a:latin typeface="Times New Roman" panose="02020603050405020304" pitchFamily="18" charset="0"/>
              <a:ea typeface="Times New Roman" panose="02020603050405020304" pitchFamily="18" charset="0"/>
            </a:endParaRPr>
          </a:p>
          <a:p>
            <a:pPr marL="0" indent="0">
              <a:spcBef>
                <a:spcPts val="600"/>
              </a:spcBef>
              <a:spcAft>
                <a:spcPts val="600"/>
              </a:spcAft>
              <a:buNone/>
            </a:pPr>
            <a:endParaRPr lang="es-ES" sz="9600" b="1" i="1"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s-ES" sz="6400" b="1" i="1"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s-ES" sz="6400" b="1" i="1"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6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64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14</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92991" y="1256155"/>
            <a:ext cx="11206018" cy="5220243"/>
          </a:xfrm>
        </p:spPr>
        <p:txBody>
          <a:bodyPr>
            <a:normAutofit/>
          </a:bodyPr>
          <a:lstStyle/>
          <a:p>
            <a:pPr marL="230188" indent="0" algn="just">
              <a:lnSpc>
                <a:spcPts val="3000"/>
              </a:lnSpc>
              <a:spcBef>
                <a:spcPts val="1200"/>
              </a:spcBef>
              <a:spcAft>
                <a:spcPts val="600"/>
              </a:spcAft>
              <a:buNone/>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rPr>
              <a:t> 10/2022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rPr>
              <a:t> 12/2022, </a:t>
            </a:r>
            <a:r>
              <a:rPr lang="en-US" sz="2400" dirty="0" err="1">
                <a:solidFill>
                  <a:srgbClr val="000000"/>
                </a:solidFill>
                <a:effectLst/>
                <a:latin typeface="Times New Roman" panose="02020603050405020304" pitchFamily="18" charset="0"/>
                <a:ea typeface="Times New Roman" panose="02020603050405020304" pitchFamily="18" charset="0"/>
              </a:rPr>
              <a:t>thí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đợt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rPr>
              <a:t> sung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CSĐT,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CSĐT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CSĐT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rPr>
              <a:t> sung, </a:t>
            </a:r>
            <a:r>
              <a:rPr lang="en-US" sz="2400" dirty="0" err="1">
                <a:solidFill>
                  <a:srgbClr val="000000"/>
                </a:solidFill>
                <a:effectLst/>
                <a:latin typeface="Times New Roman" panose="02020603050405020304" pitchFamily="18" charset="0"/>
                <a:ea typeface="Times New Roman" panose="02020603050405020304" pitchFamily="18" charset="0"/>
              </a:rPr>
              <a:t>thí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trúng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rPr>
              <a:t> sung).  </a:t>
            </a:r>
            <a:endParaRPr lang="en-US" sz="2400" dirty="0">
              <a:effectLst/>
              <a:latin typeface="Times New Roman" panose="02020603050405020304" pitchFamily="18" charset="0"/>
              <a:ea typeface="Times New Roman" panose="02020603050405020304" pitchFamily="18" charset="0"/>
            </a:endParaRPr>
          </a:p>
          <a:p>
            <a:pPr marL="230188" indent="0" algn="just">
              <a:lnSpc>
                <a:spcPts val="3000"/>
              </a:lnSpc>
              <a:spcBef>
                <a:spcPts val="1200"/>
              </a:spcBef>
              <a:spcAft>
                <a:spcPts val="600"/>
              </a:spcAft>
              <a:buNone/>
            </a:pPr>
            <a:r>
              <a:rPr lang="en-US" sz="2400" dirty="0">
                <a:solidFill>
                  <a:srgbClr val="000000"/>
                </a:solidFill>
                <a:latin typeface="Times New Roman" panose="02020603050405020304" pitchFamily="18" charset="0"/>
                <a:ea typeface="Times New Roman" panose="02020603050405020304" pitchFamily="18" charset="0"/>
              </a:rPr>
              <a:t> - </a:t>
            </a:r>
            <a:r>
              <a:rPr lang="en-US" sz="2400" dirty="0">
                <a:solidFill>
                  <a:srgbClr val="000000"/>
                </a:solidFill>
                <a:effectLst/>
                <a:latin typeface="Times New Roman" panose="02020603050405020304" pitchFamily="18" charset="0"/>
                <a:ea typeface="Times New Roman" panose="02020603050405020304" pitchFamily="18" charset="0"/>
              </a:rPr>
              <a:t>Thí sinh nộp minh chứng xét tuyển tại CSĐT (theo hướng dẫn về thời gian, địa điểm của CSĐT). </a:t>
            </a:r>
            <a:r>
              <a:rPr lang="en-US" sz="2400" dirty="0" err="1">
                <a:solidFill>
                  <a:srgbClr val="000000"/>
                </a:solidFill>
                <a:effectLst/>
                <a:latin typeface="Times New Roman" panose="02020603050405020304" pitchFamily="18" charset="0"/>
                <a:ea typeface="Times New Roman" panose="02020603050405020304" pitchFamily="18" charset="0"/>
              </a:rPr>
              <a:t>Thí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CSĐT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CSĐT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khiếu</a:t>
            </a:r>
            <a:r>
              <a:rPr lang="en-US" sz="2400" dirty="0">
                <a:solidFill>
                  <a:srgbClr val="000000"/>
                </a:solidFill>
                <a:effectLst/>
                <a:latin typeface="Times New Roman" panose="02020603050405020304" pitchFamily="18" charset="0"/>
                <a:ea typeface="Times New Roman" panose="02020603050405020304" pitchFamily="18" charset="0"/>
              </a:rPr>
              <a:t>.   </a:t>
            </a:r>
            <a:endParaRPr lang="es-ES" sz="2400" b="1" i="1"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s-ES" sz="2400" b="1" i="1"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s-ES" sz="6400" b="1"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309462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a:t>
            </a:r>
            <a:r>
              <a:rPr lang="en-US" sz="2400" b="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TUYỂN SINH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15</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572655" y="841249"/>
            <a:ext cx="11176000" cy="5431950"/>
          </a:xfrm>
        </p:spPr>
        <p:txBody>
          <a:bodyPr>
            <a:normAutofit fontScale="25000" lnSpcReduction="20000"/>
          </a:bodyPr>
          <a:lstStyle/>
          <a:p>
            <a:pPr marL="0" indent="0">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a:t>
            </a:r>
            <a:r>
              <a:rPr lang="en-US" sz="9600" b="1" dirty="0">
                <a:latin typeface="Times New Roman" panose="02020603050405020304" pitchFamily="18" charset="0"/>
                <a:cs typeface="Times New Roman" panose="02020603050405020304" pitchFamily="18" charset="0"/>
              </a:rPr>
              <a:t>  </a:t>
            </a:r>
            <a:r>
              <a:rPr lang="en-US" sz="9600" b="1" dirty="0">
                <a:solidFill>
                  <a:srgbClr val="FF0000"/>
                </a:solidFill>
                <a:latin typeface="Times New Roman" panose="02020603050405020304" pitchFamily="18" charset="0"/>
                <a:cs typeface="Times New Roman" panose="02020603050405020304" pitchFamily="18" charset="0"/>
              </a:rPr>
              <a:t>b) </a:t>
            </a:r>
            <a:r>
              <a:rPr lang="en-US" sz="9600" b="1" dirty="0" err="1">
                <a:solidFill>
                  <a:srgbClr val="FF0000"/>
                </a:solidFill>
                <a:latin typeface="Times New Roman" panose="02020603050405020304" pitchFamily="18" charset="0"/>
                <a:cs typeface="Times New Roman" panose="02020603050405020304" pitchFamily="18" charset="0"/>
              </a:rPr>
              <a:t>Đối</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err="1">
                <a:solidFill>
                  <a:srgbClr val="FF0000"/>
                </a:solidFill>
                <a:latin typeface="Times New Roman" panose="02020603050405020304" pitchFamily="18" charset="0"/>
                <a:cs typeface="Times New Roman" panose="02020603050405020304" pitchFamily="18" charset="0"/>
              </a:rPr>
              <a:t>với</a:t>
            </a:r>
            <a:r>
              <a:rPr lang="en-US" sz="9600" b="1">
                <a:solidFill>
                  <a:srgbClr val="FF0000"/>
                </a:solidFill>
                <a:latin typeface="Times New Roman" panose="02020603050405020304" pitchFamily="18" charset="0"/>
                <a:cs typeface="Times New Roman" panose="02020603050405020304" pitchFamily="18" charset="0"/>
              </a:rPr>
              <a:t> Sở </a:t>
            </a:r>
            <a:r>
              <a:rPr lang="en-US" sz="9600" b="1" dirty="0">
                <a:solidFill>
                  <a:srgbClr val="FF0000"/>
                </a:solidFill>
                <a:latin typeface="Times New Roman" panose="02020603050405020304" pitchFamily="18" charset="0"/>
                <a:cs typeface="Times New Roman" panose="02020603050405020304" pitchFamily="18" charset="0"/>
              </a:rPr>
              <a:t>G</a:t>
            </a:r>
            <a:r>
              <a:rPr lang="en-US" sz="9600" b="1">
                <a:solidFill>
                  <a:srgbClr val="FF0000"/>
                </a:solidFill>
                <a:latin typeface="Times New Roman" panose="02020603050405020304" pitchFamily="18" charset="0"/>
                <a:cs typeface="Times New Roman" panose="02020603050405020304" pitchFamily="18" charset="0"/>
              </a:rPr>
              <a:t>iáo </a:t>
            </a:r>
            <a:r>
              <a:rPr lang="en-US" sz="9600" b="1" dirty="0" err="1">
                <a:solidFill>
                  <a:srgbClr val="FF0000"/>
                </a:solidFill>
                <a:latin typeface="Times New Roman" panose="02020603050405020304" pitchFamily="18" charset="0"/>
                <a:cs typeface="Times New Roman" panose="02020603050405020304" pitchFamily="18" charset="0"/>
              </a:rPr>
              <a:t>dục</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err="1">
                <a:solidFill>
                  <a:srgbClr val="FF0000"/>
                </a:solidFill>
                <a:latin typeface="Times New Roman" panose="02020603050405020304" pitchFamily="18" charset="0"/>
                <a:cs typeface="Times New Roman" panose="02020603050405020304" pitchFamily="18" charset="0"/>
              </a:rPr>
              <a:t>và</a:t>
            </a:r>
            <a:r>
              <a:rPr lang="en-US" sz="9600" b="1">
                <a:solidFill>
                  <a:srgbClr val="FF0000"/>
                </a:solidFill>
                <a:latin typeface="Times New Roman" panose="02020603050405020304" pitchFamily="18" charset="0"/>
                <a:cs typeface="Times New Roman" panose="02020603050405020304" pitchFamily="18" charset="0"/>
              </a:rPr>
              <a:t> Đào tạo – Các trường THPT, TT GDTX, GDNN-GDTX</a:t>
            </a:r>
            <a:endParaRPr lang="en-US" sz="9600" b="1" dirty="0">
              <a:solidFill>
                <a:srgbClr val="FF0000"/>
              </a:solidFill>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8800">
                <a:latin typeface="Times New Roman" panose="02020603050405020304" pitchFamily="18" charset="0"/>
                <a:ea typeface="Times New Roman" panose="02020603050405020304" pitchFamily="18" charset="0"/>
                <a:cs typeface="Times New Roman" panose="02020603050405020304" pitchFamily="18" charset="0"/>
              </a:rPr>
              <a:t>Từ </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ngày 22/7 Sở GDĐT sử dụng tài khoản của Sở đăng nhập vào Hệ thống để tích vào mục 9 đăng ký dự thi tốt nghiệp THPT (cho các thí sinh quên chưa tích) để thí sinh có thể đăng ký xét tuyển (nếu thí sinh có nhu cầu</a:t>
            </a:r>
            <a:r>
              <a:rPr lang="en-US" sz="8800">
                <a:latin typeface="Times New Roman" panose="02020603050405020304" pitchFamily="18" charset="0"/>
                <a:ea typeface="Times New Roman" panose="02020603050405020304" pitchFamily="18" charset="0"/>
                <a:cs typeface="Times New Roman" panose="02020603050405020304" pitchFamily="18" charset="0"/>
              </a:rPr>
              <a:t>). Các trường (TT) gửi danh sách thí sinh cần yêu cầu tích mục 9 trước ngày 22/7.</a:t>
            </a:r>
            <a:endParaRPr lang="en-US" sz="8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8800">
                <a:latin typeface="Times New Roman" panose="02020603050405020304" pitchFamily="18" charset="0"/>
                <a:ea typeface="Times New Roman" panose="02020603050405020304" pitchFamily="18" charset="0"/>
                <a:cs typeface="Times New Roman" panose="02020603050405020304" pitchFamily="18" charset="0"/>
              </a:rPr>
              <a:t>Các </a:t>
            </a:r>
            <a:r>
              <a:rPr lang="en-US" sz="880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8800">
                <a:latin typeface="Times New Roman" panose="02020603050405020304" pitchFamily="18" charset="0"/>
                <a:ea typeface="Times New Roman" panose="02020603050405020304" pitchFamily="18" charset="0"/>
                <a:cs typeface="Times New Roman" panose="02020603050405020304" pitchFamily="18" charset="0"/>
              </a:rPr>
              <a:t> THPT, TT GDTX, GDNN-GDTX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8800" dirty="0">
                <a:latin typeface="Times New Roman" panose="02020603050405020304" pitchFamily="18" charset="0"/>
                <a:ea typeface="Times New Roman" panose="02020603050405020304" pitchFamily="18" charset="0"/>
                <a:cs typeface="Times New Roman" panose="02020603050405020304" pitchFamily="18" charset="0"/>
              </a:rPr>
              <a:t>tài khoản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mật</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THPT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20000"/>
              </a:lnSpc>
              <a:spcBef>
                <a:spcPts val="600"/>
              </a:spcBef>
              <a:spcAft>
                <a:spcPts val="600"/>
              </a:spcAft>
              <a:buNone/>
            </a:pP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sót</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ưu</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II</a:t>
            </a:r>
            <a:r>
              <a:rPr lang="en-US" sz="8800">
                <a:latin typeface="Times New Roman" panose="02020603050405020304" pitchFamily="18" charset="0"/>
                <a:ea typeface="Times New Roman" panose="02020603050405020304" pitchFamily="18" charset="0"/>
                <a:cs typeface="Times New Roman" panose="02020603050405020304" pitchFamily="18" charset="0"/>
              </a:rPr>
              <a:t>, VI-Theo Công văn số 1450/SGDĐT-QLCLGD-GDTX ngày 28/6/2022 của Sở GDĐT Bình Định)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ưu</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88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20000"/>
              </a:lnSpc>
              <a:spcBef>
                <a:spcPts val="600"/>
              </a:spcBef>
              <a:spcAft>
                <a:spcPts val="600"/>
              </a:spcAft>
              <a:buNone/>
            </a:pPr>
            <a:r>
              <a:rPr lang="en-US" sz="8800" dirty="0">
                <a:latin typeface="Times New Roman" panose="02020603050405020304" pitchFamily="18" charset="0"/>
                <a:ea typeface="Times New Roman" panose="02020603050405020304" pitchFamily="18" charset="0"/>
                <a:cs typeface="Times New Roman" panose="02020603050405020304" pitchFamily="18" charset="0"/>
              </a:rPr>
              <a:t>+ Từ ngày 01/7/2022 đến 18/7/2022 kiểm tra, rà soát, cập nhật và xác nhận kết quả học tập cấp THPT trên Hệ thống.</a:t>
            </a:r>
          </a:p>
        </p:txBody>
      </p:sp>
    </p:spTree>
    <p:extLst>
      <p:ext uri="{BB962C8B-B14F-4D97-AF65-F5344CB8AC3E}">
        <p14:creationId xmlns:p14="http://schemas.microsoft.com/office/powerpoint/2010/main" val="117432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269755"/>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16</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81446" y="899848"/>
            <a:ext cx="10873509" cy="5853641"/>
          </a:xfrm>
        </p:spPr>
        <p:txBody>
          <a:bodyPr>
            <a:normAutofit fontScale="25000" lnSpcReduction="20000"/>
          </a:bodyPr>
          <a:lstStyle/>
          <a:p>
            <a:pPr marL="0" indent="0">
              <a:lnSpc>
                <a:spcPts val="3000"/>
              </a:lnSpc>
              <a:spcBef>
                <a:spcPts val="600"/>
              </a:spcBef>
              <a:spcAft>
                <a:spcPts val="600"/>
              </a:spcAft>
              <a:buNone/>
            </a:pPr>
            <a:r>
              <a:rPr lang="en-US" sz="9600" dirty="0">
                <a:latin typeface="Times New Roman" panose="02020603050405020304" pitchFamily="18" charset="0"/>
                <a:ea typeface="Calibri" panose="020F0502020204030204" pitchFamily="34" charset="0"/>
                <a:cs typeface="Times New Roman" panose="02020603050405020304" pitchFamily="18" charset="0"/>
              </a:rPr>
              <a:t>+ Từ ngày 12/7/2022 đến ngày 18/7/2022, hướng dẫn và nhập thông tin cá nhân của thí sinh tự do chưa thực hiện việc đăng ký trên Hệ thống, cấp tài khoản sử dụng cho thí sinh để thí sinh đăng ký NVXT. </a:t>
            </a:r>
            <a:r>
              <a:rPr lang="en-US" sz="9600" dirty="0">
                <a:latin typeface="Times New Roman" panose="02020603050405020304" pitchFamily="18" charset="0"/>
                <a:cs typeface="Times New Roman" panose="02020603050405020304" pitchFamily="18" charset="0"/>
              </a:rPr>
              <a:t> </a:t>
            </a:r>
          </a:p>
          <a:p>
            <a:pPr marL="0" indent="0">
              <a:lnSpc>
                <a:spcPts val="3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a:t>
            </a:r>
            <a:r>
              <a:rPr lang="en-US" sz="9600">
                <a:latin typeface="Times New Roman" panose="02020603050405020304" pitchFamily="18" charset="0"/>
                <a:cs typeface="Times New Roman" panose="02020603050405020304" pitchFamily="18" charset="0"/>
              </a:rPr>
              <a:t>C</a:t>
            </a:r>
            <a:r>
              <a:rPr lang="en-US" sz="9600">
                <a:effectLst/>
                <a:latin typeface="Times New Roman" panose="02020603050405020304" pitchFamily="18" charset="0"/>
                <a:ea typeface="Times New Roman" panose="02020603050405020304" pitchFamily="18" charset="0"/>
                <a:cs typeface="Times New Roman" panose="02020603050405020304" pitchFamily="18" charset="0"/>
              </a:rPr>
              <a:t>ác ĐTN </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mở các phòng máy tính có nối mạng internet để thí sinh sử dụng thực hiện đăng ký NVXT. Tổ chức hỗ trợ việc đăng ký nguyện vọng cho những thí sinh không có điều kiện đăng ký trực tuyến (lưu ý chỉ hướng dẫn, hỗ trợ thí sinh đăng ký xét tuyển, tuyệt đối không giữ tài khoản, mật khẩu và không làm thay thí sinh).</a:t>
            </a:r>
          </a:p>
          <a:p>
            <a:pPr marL="0" indent="0">
              <a:lnSpc>
                <a:spcPts val="3000"/>
              </a:lnSpc>
              <a:spcBef>
                <a:spcPts val="600"/>
              </a:spcBef>
              <a:spcAft>
                <a:spcPts val="600"/>
              </a:spcAft>
              <a:buNone/>
            </a:pP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Hỗ trợ thí sinh nộp lệ phí đăng ký xét tuyển trực tuyến theo quy định.</a:t>
            </a:r>
          </a:p>
          <a:p>
            <a:pPr marL="0" indent="0">
              <a:lnSpc>
                <a:spcPts val="3000"/>
              </a:lnSpc>
              <a:spcBef>
                <a:spcPts val="600"/>
              </a:spcBef>
              <a:spcAft>
                <a:spcPts val="600"/>
              </a:spcAft>
              <a:buNone/>
            </a:pP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Hướng dẫn các thí sinh phúc khảo các bài thi/môn thi, điều chỉnh NVXT (nếu có nhu cầu) ngay sau khi có kết quả phúc khảo thi tốt nghiệp THPT.</a:t>
            </a:r>
          </a:p>
          <a:p>
            <a:pPr marL="0" indent="0">
              <a:lnSpc>
                <a:spcPts val="3000"/>
              </a:lnSpc>
              <a:spcBef>
                <a:spcPts val="600"/>
              </a:spcBef>
              <a:spcAft>
                <a:spcPts val="600"/>
              </a:spcAft>
              <a:buNone/>
            </a:pP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x-none" sz="9600" dirty="0">
                <a:effectLst/>
                <a:latin typeface="Times New Roman" panose="02020603050405020304" pitchFamily="18" charset="0"/>
                <a:ea typeface="Times New Roman" panose="02020603050405020304" pitchFamily="18" charset="0"/>
                <a:cs typeface="Times New Roman" panose="02020603050405020304" pitchFamily="18" charset="0"/>
              </a:rPr>
              <a:t>ừ ngày 10/7</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/2022</a:t>
            </a:r>
            <a:r>
              <a:rPr lang="x-none" sz="9600" dirty="0">
                <a:effectLst/>
                <a:latin typeface="Times New Roman" panose="02020603050405020304" pitchFamily="18" charset="0"/>
                <a:ea typeface="Times New Roman" panose="02020603050405020304" pitchFamily="18" charset="0"/>
                <a:cs typeface="Times New Roman" panose="02020603050405020304" pitchFamily="18" charset="0"/>
              </a:rPr>
              <a:t> đến ngày 28/9/2022</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9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32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274880"/>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 - CƠ SỞ ĐÀO TẠO</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17</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838199" y="1043718"/>
            <a:ext cx="10771909" cy="5220243"/>
          </a:xfrm>
        </p:spPr>
        <p:txBody>
          <a:bodyPr>
            <a:normAutofit fontScale="25000" lnSpcReduction="20000"/>
          </a:bodyPr>
          <a:lstStyle/>
          <a:p>
            <a:pPr marL="0" indent="0">
              <a:spcBef>
                <a:spcPts val="600"/>
              </a:spcBef>
              <a:spcAft>
                <a:spcPts val="600"/>
              </a:spcAft>
              <a:buNone/>
            </a:pPr>
            <a:r>
              <a:rPr lang="en-US" sz="9600" b="1" dirty="0">
                <a:solidFill>
                  <a:srgbClr val="FF0000"/>
                </a:solidFill>
                <a:latin typeface="Times New Roman" panose="02020603050405020304" pitchFamily="18" charset="0"/>
                <a:cs typeface="Times New Roman" panose="02020603050405020304" pitchFamily="18" charset="0"/>
              </a:rPr>
              <a:t>c. </a:t>
            </a:r>
            <a:r>
              <a:rPr lang="es-ES" sz="9600" b="1" dirty="0" err="1">
                <a:solidFill>
                  <a:srgbClr val="FF0000"/>
                </a:solidFill>
                <a:latin typeface="Times New Roman" panose="02020603050405020304" pitchFamily="18" charset="0"/>
                <a:cs typeface="Times New Roman" panose="02020603050405020304" pitchFamily="18" charset="0"/>
              </a:rPr>
              <a:t>Đối</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với</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các</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cơ</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sở</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đào</a:t>
            </a:r>
            <a:r>
              <a:rPr lang="es-ES" sz="9600" b="1" dirty="0">
                <a:solidFill>
                  <a:srgbClr val="FF0000"/>
                </a:solidFill>
                <a:latin typeface="Times New Roman" panose="02020603050405020304" pitchFamily="18" charset="0"/>
                <a:cs typeface="Times New Roman" panose="02020603050405020304" pitchFamily="18" charset="0"/>
              </a:rPr>
              <a:t> </a:t>
            </a:r>
            <a:r>
              <a:rPr lang="es-ES" sz="9600" b="1" dirty="0" err="1">
                <a:solidFill>
                  <a:srgbClr val="FF0000"/>
                </a:solidFill>
                <a:latin typeface="Times New Roman" panose="02020603050405020304" pitchFamily="18" charset="0"/>
                <a:cs typeface="Times New Roman" panose="02020603050405020304" pitchFamily="18" charset="0"/>
              </a:rPr>
              <a:t>tạo</a:t>
            </a:r>
            <a:endParaRPr lang="es-ES" sz="96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spcBef>
                <a:spcPts val="300"/>
              </a:spcBef>
              <a:spcAft>
                <a:spcPts val="300"/>
              </a:spcAft>
              <a:buNone/>
            </a:pP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ài khoản</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truy</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mật</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20000"/>
              </a:lnSpc>
              <a:spcBef>
                <a:spcPts val="300"/>
              </a:spcBef>
              <a:spcAft>
                <a:spcPts val="300"/>
              </a:spcAft>
              <a:buNone/>
            </a:pPr>
            <a:r>
              <a:rPr lang="en-US" sz="9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9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của CSĐT</a:t>
            </a:r>
            <a:r>
              <a:rPr lang="en-US" sz="9200" dirty="0">
                <a:latin typeface="Times New Roman" panose="02020603050405020304" pitchFamily="18" charset="0"/>
                <a:ea typeface="Calibri" panose="020F0502020204030204" pitchFamily="34" charset="0"/>
                <a:cs typeface="Times New Roman" panose="02020603050405020304" pitchFamily="18" charset="0"/>
              </a:rPr>
              <a:t>:</a:t>
            </a:r>
            <a:endParaRPr lang="en-US" sz="9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300"/>
              </a:spcBef>
              <a:spcAft>
                <a:spcPts val="300"/>
              </a:spcAft>
              <a:buNone/>
            </a:pP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với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CSĐT</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CSĐT</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 tuyển sinh vào</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CSĐT</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CSĐT;</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2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300"/>
              </a:spcBef>
              <a:spcAft>
                <a:spcPts val="300"/>
              </a:spcAft>
              <a:buNone/>
            </a:pP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200" i="1" dirty="0">
                <a:effectLst/>
                <a:latin typeface="Times New Roman" panose="02020603050405020304" pitchFamily="18" charset="0"/>
                <a:ea typeface="Calibri" panose="020F0502020204030204" pitchFamily="34" charset="0"/>
                <a:cs typeface="Times New Roman" panose="02020603050405020304" pitchFamily="18" charset="0"/>
              </a:rPr>
              <a:t>Công bố công khai minh bạch điều kiện đảm bảo chất lượng</a:t>
            </a:r>
            <a:r>
              <a:rPr lang="en-US" sz="92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300"/>
              </a:spcBef>
              <a:spcAft>
                <a:spcPts val="300"/>
              </a:spcAft>
              <a:buNone/>
            </a:pPr>
            <a:r>
              <a:rPr lang="en-US" sz="9200" i="1" dirty="0">
                <a:latin typeface="Times New Roman" panose="02020603050405020304" pitchFamily="18" charset="0"/>
                <a:ea typeface="Calibri" panose="020F0502020204030204" pitchFamily="34" charset="0"/>
                <a:cs typeface="Times New Roman" panose="02020603050405020304" pitchFamily="18" charset="0"/>
              </a:rPr>
              <a:t>+ CSĐT thực hiện các cam kết đối với thí sinh giải quyết khiếu nại, bảo vệ quyền lợi chính đáng của thí sinh trong những trường hợp rủi ro</a:t>
            </a:r>
            <a:r>
              <a:rPr lang="vi-VN" sz="9200" i="1" dirty="0">
                <a:latin typeface="Times New Roman" panose="02020603050405020304" pitchFamily="18" charset="0"/>
                <a:ea typeface="Calibri" panose="020F0502020204030204" pitchFamily="34" charset="0"/>
                <a:cs typeface="Times New Roman" panose="02020603050405020304" pitchFamily="18" charset="0"/>
              </a:rPr>
              <a:t> </a:t>
            </a:r>
            <a:endParaRPr lang="en-US" sz="92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300"/>
              </a:spcBef>
              <a:spcAft>
                <a:spcPts val="300"/>
              </a:spcAft>
              <a:buFontTx/>
              <a:buChar char="-"/>
            </a:pP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soát</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ts val="2700"/>
              </a:lnSpc>
              <a:spcBef>
                <a:spcPts val="600"/>
              </a:spcBef>
              <a:spcAft>
                <a:spcPts val="600"/>
              </a:spcAft>
              <a:buNone/>
            </a:pPr>
            <a:endParaRPr lang="en-US" sz="240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18538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274880"/>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 - CƠ SỞ ĐÀO TẠO</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18</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838199" y="1043718"/>
            <a:ext cx="10771909" cy="5220243"/>
          </a:xfrm>
        </p:spPr>
        <p:txBody>
          <a:bodyPr>
            <a:normAutofit fontScale="40000" lnSpcReduction="20000"/>
          </a:bodyPr>
          <a:lstStyle/>
          <a:p>
            <a:pPr marL="0" indent="0">
              <a:lnSpc>
                <a:spcPct val="120000"/>
              </a:lnSpc>
              <a:spcBef>
                <a:spcPts val="600"/>
              </a:spcBef>
              <a:spcAft>
                <a:spcPts val="600"/>
              </a:spcAft>
              <a:buNone/>
            </a:pPr>
            <a:r>
              <a:rPr lang="es-ES" sz="6600" dirty="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Không thông báo thí sinh trúng tuyển chính thức dưới mọi hình thức khi thí sinh chưa tốt nghiệp THPT.</a:t>
            </a:r>
            <a:endParaRPr lang="en-US" sz="6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20000"/>
              </a:lnSpc>
              <a:spcBef>
                <a:spcPts val="600"/>
              </a:spcBef>
              <a:spcAft>
                <a:spcPts val="600"/>
              </a:spcAft>
              <a:buNone/>
            </a:pPr>
            <a:r>
              <a:rPr lang="es-ES" sz="6600" dirty="0">
                <a:latin typeface="Times New Roman" panose="02020603050405020304" pitchFamily="18" charset="0"/>
                <a:cs typeface="Times New Roman" panose="02020603050405020304" pitchFamily="18" charset="0"/>
              </a:rPr>
              <a:t>- Có phương án rà soát và hỗ trợ để đảm bảo nguyện vọng xét tuyển sớm của thí sinh được khai đúng, đủ, chính xác lên hệ thống.</a:t>
            </a:r>
            <a:endParaRPr lang="en-US" sz="6600" dirty="0">
              <a:latin typeface="Times New Roman" panose="02020603050405020304" pitchFamily="18" charset="0"/>
              <a:cs typeface="Times New Roman" panose="02020603050405020304" pitchFamily="18" charset="0"/>
            </a:endParaRPr>
          </a:p>
          <a:p>
            <a:pPr marL="0" lvl="0" indent="0">
              <a:lnSpc>
                <a:spcPct val="120000"/>
              </a:lnSpc>
              <a:spcBef>
                <a:spcPts val="600"/>
              </a:spcBef>
              <a:spcAft>
                <a:spcPts val="600"/>
              </a:spcAft>
              <a:buNone/>
            </a:pPr>
            <a:r>
              <a:rPr lang="es-ES" sz="6600" dirty="0">
                <a:latin typeface="Times New Roman" panose="02020603050405020304" pitchFamily="18" charset="0"/>
                <a:cs typeface="Times New Roman" panose="02020603050405020304" pitchFamily="18" charset="0"/>
              </a:rPr>
              <a:t>- Tổ chức thi năng khiếu cho thí sinh, hoặc thi khác (nếu có).</a:t>
            </a:r>
            <a:endParaRPr lang="en-US" sz="6600" dirty="0">
              <a:latin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es-ES" sz="6600" dirty="0">
                <a:latin typeface="Times New Roman" panose="02020603050405020304" pitchFamily="18" charset="0"/>
                <a:cs typeface="Times New Roman" panose="02020603050405020304" pitchFamily="18" charset="0"/>
              </a:rPr>
              <a:t>-Xây dựng phương án để không xảy ra tình trạng thí sinh có điểm xét tuyển cao nhưng không trúng tuyển (do cơ sở đào tạo đã tuyển đủ chỉ tiêu).</a:t>
            </a:r>
            <a:endParaRPr lang="en-US" sz="6600" dirty="0">
              <a:latin typeface="Times New Roman" panose="02020603050405020304" pitchFamily="18" charset="0"/>
              <a:cs typeface="Times New Roman" panose="02020603050405020304" pitchFamily="18" charset="0"/>
            </a:endParaRPr>
          </a:p>
          <a:p>
            <a:pPr marL="0" lvl="0" indent="0">
              <a:lnSpc>
                <a:spcPct val="120000"/>
              </a:lnSpc>
              <a:spcBef>
                <a:spcPts val="600"/>
              </a:spcBef>
              <a:spcAft>
                <a:spcPts val="600"/>
              </a:spcAft>
              <a:buNone/>
            </a:pPr>
            <a:r>
              <a:rPr lang="es-ES" sz="6600" dirty="0">
                <a:latin typeface="Times New Roman" panose="02020603050405020304" pitchFamily="18" charset="0"/>
                <a:cs typeface="Times New Roman" panose="02020603050405020304" pitchFamily="18" charset="0"/>
              </a:rPr>
              <a:t>- Có phương án hỗ trợ thí sinh, giải quyết các vướng mắc, sai sót triệt để</a:t>
            </a:r>
            <a:endParaRPr lang="en-US" sz="66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424490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19</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838200" y="1052954"/>
            <a:ext cx="11104419" cy="5220243"/>
          </a:xfrm>
        </p:spPr>
        <p:txBody>
          <a:bodyPr>
            <a:normAutofit fontScale="25000" lnSpcReduction="20000"/>
          </a:bodyPr>
          <a:lstStyle/>
          <a:p>
            <a:pPr algn="just">
              <a:lnSpc>
                <a:spcPts val="2700"/>
              </a:lnSpc>
              <a:spcBef>
                <a:spcPts val="600"/>
              </a:spcBef>
              <a:spcAft>
                <a:spcPts val="600"/>
              </a:spcAft>
              <a:buFontTx/>
              <a:buChar char="-"/>
            </a:pP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Các CSĐT phải đảm bảo tuyệt đối chính xác, thống nhất các thông tin tuyển sinh khai báo trong Hệ thống với các thông tin trong đề án tuyển sinh (như mã CSĐT, mã chương trình/ngành/nhóm ngành, mã phương thức xét tuyển, mã tổ hợp xét tuyển, và chỉ tiêu xét tuyển, tiêu chí phụ,...) và trong các thông báo tuyển sinh. </a:t>
            </a:r>
            <a:r>
              <a:rPr lang="en-US" sz="9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CSĐT có thể tự quy định mã phương thức xét tuyển và thông báo cho thí sinh biết, tuy nhiên cần phải tham chiếu đến danh mục mã các phương thức xét tuyển do Bộ GDĐT quy định (Phụ lục I).</a:t>
            </a:r>
            <a:endParaRPr lang="en-US" sz="9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2700"/>
              </a:lnSpc>
              <a:spcBef>
                <a:spcPts val="600"/>
              </a:spcBef>
              <a:spcAft>
                <a:spcPts val="600"/>
              </a:spcAft>
              <a:buFontTx/>
              <a:buChar char="-"/>
            </a:pP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Đề án tuyển sinh của CSĐT phải đăng trên trang thông tin điện tử của CSĐT (tại trang chủ), đồng thời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phải gửi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GDĐT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ngay sau khi đăng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700"/>
              </a:lnSpc>
              <a:spcBef>
                <a:spcPts val="600"/>
              </a:spcBef>
              <a:spcAft>
                <a:spcPts val="600"/>
              </a:spcAft>
              <a:buNone/>
            </a:pPr>
            <a:r>
              <a:rPr lang="en-US" sz="9600" spc="-10" dirty="0">
                <a:latin typeface="Times New Roman" panose="02020603050405020304" pitchFamily="18" charset="0"/>
                <a:ea typeface="Calibri" panose="020F0502020204030204" pitchFamily="34" charset="0"/>
                <a:cs typeface="Times New Roman" panose="02020603050405020304" pitchFamily="18" charset="0"/>
              </a:rPr>
              <a:t>-</a:t>
            </a:r>
            <a:r>
              <a:rPr lang="en-US" sz="9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rong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đợt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khiếu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THPT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17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00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21/7/2022.</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2700"/>
              </a:lnSpc>
              <a:spcBef>
                <a:spcPts val="600"/>
              </a:spcBef>
              <a:spcAft>
                <a:spcPts val="600"/>
              </a:spcAft>
              <a:buNone/>
            </a:pPr>
            <a:r>
              <a:rPr lang="en-US" sz="38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268305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xmlns="" id="{10F80AF2-B44F-4AF6-86EA-E9E0D2C81AD5}"/>
              </a:ext>
            </a:extLst>
          </p:cNvPr>
          <p:cNvSpPr txBox="1"/>
          <p:nvPr/>
        </p:nvSpPr>
        <p:spPr>
          <a:xfrm>
            <a:off x="552883" y="3135167"/>
            <a:ext cx="4008582" cy="769441"/>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NỘI DUNG</a:t>
            </a:r>
            <a:endParaRPr kumimoji="0" lang="ko-KR" altLang="en-US" sz="4400" b="1"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xmlns="" id="{3E11184C-6E25-4BD5-A173-A88DA895C2BC}"/>
              </a:ext>
            </a:extLst>
          </p:cNvPr>
          <p:cNvSpPr txBox="1"/>
          <p:nvPr/>
        </p:nvSpPr>
        <p:spPr>
          <a:xfrm>
            <a:off x="5809674" y="336487"/>
            <a:ext cx="5565825" cy="461665"/>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400" b="1" dirty="0">
                <a:solidFill>
                  <a:srgbClr val="5CBE7A"/>
                </a:solidFill>
                <a:latin typeface="Arial"/>
                <a:cs typeface="Arial" pitchFamily="34" charset="0"/>
              </a:rPr>
              <a:t>CÔNG TÁC TUYỂN SINH NĂM 2022</a:t>
            </a:r>
            <a:endParaRPr kumimoji="0" lang="en-US" altLang="ko-KR" sz="2400" b="1" i="0" u="none" strike="noStrike" kern="1200" cap="none" spc="0" normalizeH="0" baseline="0" noProof="0" dirty="0">
              <a:ln>
                <a:noFill/>
              </a:ln>
              <a:solidFill>
                <a:srgbClr val="5CBE7A"/>
              </a:solidFill>
              <a:effectLst/>
              <a:uLnTx/>
              <a:uFillTx/>
              <a:latin typeface="Arial"/>
              <a:cs typeface="Arial" pitchFamily="34" charset="0"/>
            </a:endParaRPr>
          </a:p>
        </p:txBody>
      </p:sp>
      <p:sp>
        <p:nvSpPr>
          <p:cNvPr id="83" name="TextBox 82">
            <a:extLst>
              <a:ext uri="{FF2B5EF4-FFF2-40B4-BE49-F238E27FC236}">
                <a16:creationId xmlns:a16="http://schemas.microsoft.com/office/drawing/2014/main" xmlns="" id="{5C02FE61-6081-48CE-BC76-B9D6A587803E}"/>
              </a:ext>
            </a:extLst>
          </p:cNvPr>
          <p:cNvSpPr txBox="1"/>
          <p:nvPr/>
        </p:nvSpPr>
        <p:spPr>
          <a:xfrm>
            <a:off x="4174838" y="1069216"/>
            <a:ext cx="7850908" cy="1567096"/>
          </a:xfrm>
          <a:prstGeom prst="rect">
            <a:avLst/>
          </a:prstGeom>
          <a:noFill/>
        </p:spPr>
        <p:txBody>
          <a:bodyPr wrap="square" rtlCol="0">
            <a:spAutoFit/>
          </a:bodyPr>
          <a:lstStyle/>
          <a:p>
            <a:pPr marL="342900" lvl="0" indent="-342900" algn="just" fontAlgn="base">
              <a:lnSpc>
                <a:spcPts val="2000"/>
              </a:lnSpc>
              <a:spcBef>
                <a:spcPts val="600"/>
              </a:spcBef>
              <a:spcAft>
                <a:spcPts val="600"/>
              </a:spcAft>
              <a:buFont typeface="+mj-lt"/>
              <a:buAutoNum type="arabicPeriod"/>
            </a:pP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 TIN CHUNG VỀ THI THPT</a:t>
            </a:r>
          </a:p>
          <a:p>
            <a:pPr marL="342900" lvl="0" indent="-342900" algn="just" fontAlgn="base">
              <a:lnSpc>
                <a:spcPts val="2000"/>
              </a:lnSpc>
              <a:spcBef>
                <a:spcPts val="600"/>
              </a:spcBef>
              <a:spcAft>
                <a:spcPts val="600"/>
              </a:spcAft>
              <a:buFont typeface="+mj-lt"/>
              <a:buAutoNum type="arabicPeriod"/>
            </a:pP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 CHẾ TUYỂN SINH </a:t>
            </a:r>
          </a:p>
          <a:p>
            <a:pPr algn="just" fontAlgn="base">
              <a:lnSpc>
                <a:spcPts val="2000"/>
              </a:lnSpc>
              <a:spcBef>
                <a:spcPts val="600"/>
              </a:spcBef>
              <a:spcAft>
                <a:spcPts val="600"/>
              </a:spcAft>
            </a:pP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CÁC VĂN BẢN TRIỂN </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KHAI </a:t>
            </a:r>
          </a:p>
          <a:p>
            <a:pPr algn="just" fontAlgn="base">
              <a:lnSpc>
                <a:spcPts val="1900"/>
              </a:lnSpc>
              <a:spcBef>
                <a:spcPts val="600"/>
              </a:spcBef>
            </a:pPr>
            <a:endParaRPr lang="en-US" b="1"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6389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20</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693883" y="951354"/>
            <a:ext cx="11128662" cy="5220243"/>
          </a:xfrm>
        </p:spPr>
        <p:txBody>
          <a:bodyPr>
            <a:normAutofit fontScale="25000" lnSpcReduction="20000"/>
          </a:bodyPr>
          <a:lstStyle/>
          <a:p>
            <a:pPr marL="0" lv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Các CSĐT sử dụng đồng thời nhiều phương thức xét tuyển cho một ngành hoặc nhóm ngành (sau đây gọi chung là ngành) phải xác định và công bố công khai chỉ tiêu, mức điểm, điều kiện nhận ĐKXT cho từng phương thức xét tuyển. </a:t>
            </a:r>
            <a:r>
              <a:rPr lang="es-ES" sz="9600" dirty="0">
                <a:latin typeface="Times New Roman" panose="02020603050405020304" pitchFamily="18" charset="0"/>
                <a:cs typeface="Times New Roman" panose="02020603050405020304" pitchFamily="18" charset="0"/>
              </a:rPr>
              <a:t>Các phương thức xét tuyển cần đơn giản, thuận tiện cho thí sinh khai báo.</a:t>
            </a:r>
            <a:endParaRPr lang="en-US" sz="9600" dirty="0">
              <a:latin typeface="Times New Roman" panose="02020603050405020304" pitchFamily="18" charset="0"/>
              <a:cs typeface="Times New Roman" panose="02020603050405020304" pitchFamily="18" charset="0"/>
            </a:endParaRPr>
          </a:p>
          <a:p>
            <a:pPr mar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Đối với các CSĐT có ngành đào tạo giáo viên phải rà soát và cập nhật chính xác số lượng chỉ tiêu đào tạo giáo viên được Bộ GDĐT thông báo.</a:t>
            </a:r>
          </a:p>
          <a:p>
            <a:pPr mar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  </a:t>
            </a:r>
            <a:r>
              <a:rPr lang="en-US" sz="9600" dirty="0" err="1">
                <a:latin typeface="Times New Roman" panose="02020603050405020304" pitchFamily="18" charset="0"/>
                <a:cs typeface="Times New Roman" panose="02020603050405020304" pitchFamily="18" charset="0"/>
              </a:rPr>
              <a:t>Các</a:t>
            </a:r>
            <a:r>
              <a:rPr lang="en-US" sz="9600" dirty="0">
                <a:latin typeface="Times New Roman" panose="02020603050405020304" pitchFamily="18" charset="0"/>
                <a:cs typeface="Times New Roman" panose="02020603050405020304" pitchFamily="18" charset="0"/>
              </a:rPr>
              <a:t> CSĐT </a:t>
            </a:r>
            <a:r>
              <a:rPr lang="en-US" sz="9600" dirty="0" err="1">
                <a:latin typeface="Times New Roman" panose="02020603050405020304" pitchFamily="18" charset="0"/>
                <a:cs typeface="Times New Roman" panose="02020603050405020304" pitchFamily="18" charset="0"/>
              </a:rPr>
              <a:t>điều</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chỉnh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công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khai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trên</a:t>
            </a:r>
            <a:r>
              <a:rPr lang="en-US" sz="9600" dirty="0">
                <a:latin typeface="Times New Roman" panose="02020603050405020304" pitchFamily="18" charset="0"/>
                <a:cs typeface="Times New Roman" panose="02020603050405020304" pitchFamily="18" charset="0"/>
              </a:rPr>
              <a:t> </a:t>
            </a:r>
            <a:r>
              <a:rPr lang="vi-VN" sz="9600" dirty="0">
                <a:latin typeface="Times New Roman" panose="02020603050405020304" pitchFamily="18" charset="0"/>
                <a:cs typeface="Times New Roman" panose="02020603050405020304" pitchFamily="18" charset="0"/>
              </a:rPr>
              <a:t>trang thông tin điện tử của CSĐT</a:t>
            </a:r>
            <a:r>
              <a:rPr lang="en-US" sz="9600" dirty="0">
                <a:latin typeface="Times New Roman" panose="02020603050405020304" pitchFamily="18" charset="0"/>
                <a:cs typeface="Times New Roman" panose="02020603050405020304" pitchFamily="18" charset="0"/>
              </a:rPr>
              <a:t> và cập nhật vào Hệ thống mức điểm nhận hồ sơ đăng ký NVXT đối với các tổ hợp xét tuyển khác nhau, sau khi có kết quả thi tốt nghiệp THPT.</a:t>
            </a:r>
          </a:p>
          <a:p>
            <a:pPr mar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 </a:t>
            </a:r>
            <a:r>
              <a:rPr lang="en-US" sz="9600" dirty="0" err="1">
                <a:latin typeface="Times New Roman" panose="02020603050405020304" pitchFamily="18" charset="0"/>
                <a:cs typeface="Times New Roman" panose="02020603050405020304" pitchFamily="18" charset="0"/>
              </a:rPr>
              <a:t>Đối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với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các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ngành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đào</a:t>
            </a:r>
            <a:r>
              <a:rPr lang="x-none" sz="9600" dirty="0">
                <a:latin typeface="Times New Roman" panose="02020603050405020304" pitchFamily="18" charset="0"/>
                <a:cs typeface="Times New Roman" panose="02020603050405020304" pitchFamily="18" charset="0"/>
              </a:rPr>
              <a:t> giáo viên và ngành thuộc lĩnh vực sức khỏe có cấp chứng chỉ hành nghề</a:t>
            </a:r>
            <a:r>
              <a:rPr lang="en-US" sz="9600" dirty="0">
                <a:latin typeface="Times New Roman" panose="02020603050405020304" pitchFamily="18" charset="0"/>
                <a:cs typeface="Times New Roman" panose="02020603050405020304" pitchFamily="18" charset="0"/>
              </a:rPr>
              <a:t>, CSĐT </a:t>
            </a:r>
            <a:r>
              <a:rPr lang="en-US" sz="9600" dirty="0" err="1">
                <a:latin typeface="Times New Roman" panose="02020603050405020304" pitchFamily="18" charset="0"/>
                <a:cs typeface="Times New Roman" panose="02020603050405020304" pitchFamily="18" charset="0"/>
              </a:rPr>
              <a:t>sử</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dụng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kết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quả</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điểm</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thi</a:t>
            </a:r>
            <a:r>
              <a:rPr lang="en-US" sz="9600" dirty="0">
                <a:latin typeface="Times New Roman" panose="02020603050405020304" pitchFamily="18" charset="0"/>
                <a:cs typeface="Times New Roman" panose="02020603050405020304" pitchFamily="18" charset="0"/>
              </a:rPr>
              <a:t> THPT </a:t>
            </a:r>
            <a:r>
              <a:rPr lang="en-US" sz="9600" dirty="0" err="1">
                <a:latin typeface="Times New Roman" panose="02020603050405020304" pitchFamily="18" charset="0"/>
                <a:cs typeface="Times New Roman" panose="02020603050405020304" pitchFamily="18" charset="0"/>
              </a:rPr>
              <a:t>để</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xét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tuyển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phải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cập</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nhật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ngưỡng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đầu</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vào</a:t>
            </a:r>
            <a:r>
              <a:rPr lang="en-US" sz="9600" dirty="0">
                <a:latin typeface="Times New Roman" panose="02020603050405020304" pitchFamily="18" charset="0"/>
                <a:cs typeface="Times New Roman" panose="02020603050405020304" pitchFamily="18" charset="0"/>
              </a:rPr>
              <a:t> </a:t>
            </a:r>
            <a:r>
              <a:rPr lang="vi-VN" sz="9600" dirty="0">
                <a:latin typeface="Times New Roman" panose="02020603050405020304" pitchFamily="18" charset="0"/>
                <a:cs typeface="Times New Roman" panose="02020603050405020304" pitchFamily="18" charset="0"/>
              </a:rPr>
              <a:t>trước 17 giờ 00 ngày 02/8/2022</a:t>
            </a:r>
            <a:r>
              <a:rPr lang="en-US" sz="9600" dirty="0">
                <a:latin typeface="Times New Roman" panose="02020603050405020304" pitchFamily="18" charset="0"/>
                <a:cs typeface="Times New Roman" panose="02020603050405020304" pitchFamily="18" charset="0"/>
              </a:rPr>
              <a:t>.</a:t>
            </a:r>
          </a:p>
          <a:p>
            <a:pPr mar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a:t>
            </a: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409207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21</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07556" y="1014984"/>
            <a:ext cx="11128662" cy="5544541"/>
          </a:xfrm>
        </p:spPr>
        <p:txBody>
          <a:bodyPr>
            <a:normAutofit fontScale="25000" lnSpcReduction="20000"/>
          </a:bodyPr>
          <a:lstStyle/>
          <a:p>
            <a:pPr indent="0" algn="just">
              <a:lnSpc>
                <a:spcPts val="29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thắc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mắc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indent="0" algn="just">
              <a:lnSpc>
                <a:spcPts val="29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internet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NVXT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230188" indent="-230188" algn="just">
              <a:lnSpc>
                <a:spcPts val="2900"/>
              </a:lnSpc>
              <a:spcBef>
                <a:spcPts val="600"/>
              </a:spcBef>
              <a:spcAft>
                <a:spcPts val="600"/>
              </a:spcAft>
              <a:buNone/>
            </a:pP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Việc sử dụng điểm ưu tiên khu vực,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đối tượng để xét tuyển đảm bảo thống nhất, đồng bộ với quy định về điểm ưu tiên được quy định tại Điều 7 của Quy chế</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thang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30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b="1"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2700"/>
              </a:lnSpc>
              <a:spcBef>
                <a:spcPts val="600"/>
              </a:spcBef>
              <a:spcAft>
                <a:spcPts val="600"/>
              </a:spcAft>
              <a:buNone/>
            </a:pPr>
            <a:endParaRPr lang="en-US" sz="3704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240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40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107647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199" y="74309"/>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22</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378689" y="704402"/>
            <a:ext cx="11434619" cy="5220243"/>
          </a:xfrm>
        </p:spPr>
        <p:txBody>
          <a:bodyPr>
            <a:normAutofit fontScale="25000" lnSpcReduction="20000"/>
          </a:bodyPr>
          <a:lstStyle/>
          <a:p>
            <a:pPr marL="0" indent="0" algn="just">
              <a:lnSpc>
                <a:spcPts val="2500"/>
              </a:lnSpc>
              <a:spcBef>
                <a:spcPts val="300"/>
              </a:spcBef>
              <a:spcAft>
                <a:spcPts val="300"/>
              </a:spcAft>
              <a:buNone/>
            </a:pP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9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Tổ chức đăng ký và xét tuyển sớm</a:t>
            </a:r>
            <a:endParaRPr lang="en-US" sz="9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2500"/>
              </a:lnSpc>
              <a:spcBef>
                <a:spcPts val="300"/>
              </a:spcBef>
              <a:spcAft>
                <a:spcPts val="300"/>
              </a:spcAft>
              <a:buNone/>
            </a:pP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  Thực hiện theo quy định tại Điều 18 của Quy chế và cập nhật danh sách thí sinh đủ điều kiện trúng tuyển theo phương thức xét tuyển sớm lên Hệ thống trước 17 giờ 00 ngày 21/7/2022.</a:t>
            </a:r>
            <a:endParaRPr lang="en-US" sz="9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300"/>
              </a:spcBef>
              <a:spcAft>
                <a:spcPts val="300"/>
              </a:spcAft>
              <a:buNone/>
            </a:pPr>
            <a:r>
              <a:rPr lang="en-US" sz="9200" dirty="0">
                <a:latin typeface="Times New Roman" panose="02020603050405020304" pitchFamily="18" charset="0"/>
                <a:ea typeface="Calibri" panose="020F0502020204030204" pitchFamily="34" charset="0"/>
                <a:cs typeface="Times New Roman" panose="02020603050405020304" pitchFamily="18" charset="0"/>
              </a:rPr>
              <a:t>+</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 Chỉ xét tuyển sớm với các phương thức không sử dụng điểm thi tốt nghiệp THPT năm </a:t>
            </a:r>
            <a:r>
              <a:rPr lang="vi-VN" sz="9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2022 (trong trường hợp phương thức xét tuyển có sử dụng điểm thi tốt nghiệp THPT năm 2022 thì thực hiện xét tuyển theo kế hoạch chung).</a:t>
            </a:r>
            <a:endParaRPr lang="en-US" sz="9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300"/>
              </a:spcBef>
              <a:spcAft>
                <a:spcPts val="300"/>
              </a:spcAft>
              <a:buNone/>
            </a:pPr>
            <a:r>
              <a:rPr lang="en-US" sz="9200" dirty="0">
                <a:latin typeface="Times New Roman" panose="02020603050405020304" pitchFamily="18" charset="0"/>
                <a:ea typeface="Calibri" panose="020F0502020204030204" pitchFamily="34" charset="0"/>
                <a:cs typeface="Times New Roman" panose="02020603050405020304" pitchFamily="18" charset="0"/>
              </a:rPr>
              <a:t>+</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  Phải có phương án để không tuyển vượt số lượng chỉ tiêu đã dự kiến. </a:t>
            </a:r>
            <a:endParaRPr lang="en-US" sz="9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300"/>
              </a:spcBef>
              <a:spcAft>
                <a:spcPts val="300"/>
              </a:spcAft>
              <a:buNone/>
            </a:pPr>
            <a:r>
              <a:rPr lang="en-US" sz="9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Thông báo cho thí sinh đủ điều kiện trúng tuyển (trừ điều kiện tốt nghiệp THPT) để thí sinh có đủ thông tin và chủ động trong việc đăng ký NVXT trên Hệ thống. </a:t>
            </a:r>
            <a:endParaRPr lang="en-US" sz="9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300"/>
              </a:spcBef>
              <a:spcAft>
                <a:spcPts val="300"/>
              </a:spcAft>
              <a:buNone/>
            </a:pPr>
            <a:r>
              <a:rPr lang="en-US" sz="9200" dirty="0">
                <a:latin typeface="Times New Roman" panose="02020603050405020304" pitchFamily="18" charset="0"/>
                <a:ea typeface="Calibri" panose="020F0502020204030204" pitchFamily="34" charset="0"/>
                <a:cs typeface="Times New Roman" panose="02020603050405020304" pitchFamily="18" charset="0"/>
              </a:rPr>
              <a:t>+</a:t>
            </a:r>
            <a:r>
              <a:rPr lang="vi-VN" sz="9200" dirty="0">
                <a:effectLst/>
                <a:latin typeface="Times New Roman" panose="02020603050405020304" pitchFamily="18" charset="0"/>
                <a:ea typeface="Calibri" panose="020F0502020204030204" pitchFamily="34" charset="0"/>
                <a:cs typeface="Times New Roman" panose="02020603050405020304" pitchFamily="18" charset="0"/>
              </a:rPr>
              <a:t> Không được yêu cầu hoặc thỏa thuận với thí sinh việc cam kết, xác nhận nhập học sớm dưới bất kỳ hình thức nào (nộp kinh phí giữ chỗ, thu giữ các hồ sơ…).</a:t>
            </a:r>
            <a:endParaRPr lang="en-US" sz="9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300"/>
              </a:spcBef>
              <a:spcAft>
                <a:spcPts val="300"/>
              </a:spcAft>
              <a:buNone/>
            </a:pPr>
            <a:r>
              <a:rPr lang="en-US" sz="9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Tất cả các thí sinh </a:t>
            </a:r>
            <a:r>
              <a:rPr lang="vi-VN" sz="9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 điều kiện trúng tuyển (trừ điều kiện tốt nghiệp THPT) </a:t>
            </a:r>
            <a:r>
              <a:rPr lang="vi-VN" sz="9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 được đưa lên Hệ thống để xử lý nguyện vọng nếu thí sinh có đăng ký NVXT. </a:t>
            </a:r>
            <a:endParaRPr lang="en-US" sz="9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500"/>
              </a:lnSpc>
              <a:spcBef>
                <a:spcPts val="600"/>
              </a:spcBef>
              <a:spcAft>
                <a:spcPts val="600"/>
              </a:spcAft>
              <a:buNone/>
            </a:pPr>
            <a:r>
              <a:rPr lang="vi-VN" sz="9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CSĐT phải thông báo rõ thời điểm nhận hồ sơ xét tuyển và tổ chức xét tuyển theo phương thức xét tuyển sớm, bảo đảm đồng bộ giữa việc thí sinh nộp hồ sơ về CSĐT và đăng ký NVXT trên Hệ thống. </a:t>
            </a:r>
            <a:endParaRPr lang="en-US" sz="9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393096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23</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481447" y="1043718"/>
            <a:ext cx="11128662" cy="5220243"/>
          </a:xfrm>
        </p:spPr>
        <p:txBody>
          <a:bodyPr>
            <a:normAutofit fontScale="25000" lnSpcReduction="20000"/>
          </a:bodyPr>
          <a:lstStyle/>
          <a:p>
            <a:pPr indent="0" algn="just">
              <a:lnSpc>
                <a:spcPts val="2700"/>
              </a:lnSpc>
              <a:spcBef>
                <a:spcPts val="600"/>
              </a:spcBef>
              <a:spcAft>
                <a:spcPts val="600"/>
              </a:spcAft>
              <a:buNone/>
            </a:pPr>
            <a:r>
              <a:rPr lang="en-US" sz="9600" dirty="0">
                <a:latin typeface="Times New Roman" panose="02020603050405020304" pitchFamily="18" charset="0"/>
                <a:ea typeface="Calibri" panose="020F0502020204030204" pitchFamily="34" charset="0"/>
                <a:cs typeface="Times New Roman" panose="02020603050405020304" pitchFamily="18" charset="0"/>
              </a:rPr>
              <a:t>-</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 CSĐT phối hợp với các đơn vị liên quan rà soát dữ liệu trên Hệ thống trước khi tải dữ liệu, thông tin xét tuyển.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Từ ngày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/9/2022 đến 17 giờ 00 ngày 15/9/2022 theo các mốc thời gian (Phụ lục VII), CSĐT tải dữ liệu, thông tin xét tuyển trên Hệ thống, tổ chức xét tuyển, xử lý NVXT trên Hệ thống để xác định nguyện vọng cao nhất trong số NVXT mà thí sinh đủ điều kiện trúng tuyển.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đợt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trúng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2700"/>
              </a:lnSpc>
              <a:spcBef>
                <a:spcPts val="600"/>
              </a:spcBef>
              <a:spcAft>
                <a:spcPts val="600"/>
              </a:spcAft>
              <a:buNone/>
            </a:pPr>
            <a:endParaRPr lang="en-US" sz="240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280732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24</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280019" y="1302336"/>
            <a:ext cx="11443854" cy="5220243"/>
          </a:xfrm>
        </p:spPr>
        <p:txBody>
          <a:bodyPr>
            <a:normAutofit fontScale="32500" lnSpcReduction="20000"/>
          </a:bodyPr>
          <a:lstStyle/>
          <a:p>
            <a:pPr indent="0" algn="just">
              <a:lnSpc>
                <a:spcPts val="29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mật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suốt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29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CSĐT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trúng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kèm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thang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0" algn="just">
              <a:lnSpc>
                <a:spcPts val="2900"/>
              </a:lnSpc>
              <a:spcBef>
                <a:spcPts val="600"/>
              </a:spcBef>
              <a:spcAft>
                <a:spcPts val="600"/>
              </a:spcAft>
              <a:buNone/>
            </a:pP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Đối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với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phương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thẳng</a:t>
            </a:r>
            <a:r>
              <a:rPr lang="en-US" sz="960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quy</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định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cụ</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thể</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các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ngành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học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phù</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hợp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với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môn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nội</a:t>
            </a:r>
            <a:r>
              <a:rPr lang="en-US" sz="9600" dirty="0">
                <a:solidFill>
                  <a:srgbClr val="000000"/>
                </a:solidFill>
                <a:effectLst/>
                <a:latin typeface="Times New Roman" panose="02020603050405020304" pitchFamily="18" charset="0"/>
                <a:ea typeface="Times New Roman" panose="02020603050405020304" pitchFamily="18" charset="0"/>
              </a:rPr>
              <a:t> dung </a:t>
            </a:r>
            <a:r>
              <a:rPr lang="en-US" sz="9600" dirty="0" err="1">
                <a:solidFill>
                  <a:srgbClr val="000000"/>
                </a:solidFill>
                <a:effectLst/>
                <a:latin typeface="Times New Roman" panose="02020603050405020304" pitchFamily="18" charset="0"/>
                <a:ea typeface="Times New Roman" panose="02020603050405020304" pitchFamily="18" charset="0"/>
              </a:rPr>
              <a:t>đề</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tài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hoặc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nghề</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dự</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đấu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đoạt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giải</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công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bố</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kế</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hoạch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tổ</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tiếp</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nhận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hồ</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sơ</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và</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tổ</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quy</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định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Quy</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chế</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347656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771698" y="224802"/>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3. </a:t>
            </a:r>
            <a:r>
              <a:rPr lang="vi-VN" sz="2400" b="1" dirty="0">
                <a:solidFill>
                  <a:schemeClr val="accent2">
                    <a:lumMod val="75000"/>
                  </a:schemeClr>
                </a:solidFill>
                <a:ea typeface="Calibri" panose="020F0502020204030204" pitchFamily="34" charset="0"/>
                <a:cs typeface="Times New Roman" panose="02020603050405020304" pitchFamily="18" charset="0"/>
              </a:rPr>
              <a:t>CÁC VĂN BẢN HƯỚNG DẪN TRIỂN KHAI CÔNG TÁC TUYỂN SINH</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25</a:t>
            </a:fld>
            <a:endParaRPr lang="en-US" dirty="0"/>
          </a:p>
        </p:txBody>
      </p:sp>
      <p:sp>
        <p:nvSpPr>
          <p:cNvPr id="8" name="Content Placeholder 5">
            <a:extLst>
              <a:ext uri="{FF2B5EF4-FFF2-40B4-BE49-F238E27FC236}">
                <a16:creationId xmlns:a16="http://schemas.microsoft.com/office/drawing/2014/main" xmlns="" id="{69316F1C-A9A9-425D-A45D-3CC1B733B3E2}"/>
              </a:ext>
            </a:extLst>
          </p:cNvPr>
          <p:cNvSpPr>
            <a:spLocks noGrp="1"/>
          </p:cNvSpPr>
          <p:nvPr>
            <p:ph idx="1"/>
          </p:nvPr>
        </p:nvSpPr>
        <p:spPr>
          <a:xfrm>
            <a:off x="481446" y="1454727"/>
            <a:ext cx="11257972" cy="4555375"/>
          </a:xfrm>
        </p:spPr>
        <p:txBody>
          <a:bodyPr>
            <a:normAutofit fontScale="92500"/>
          </a:bodyPr>
          <a:lstStyle/>
          <a:p>
            <a:pPr algn="just">
              <a:lnSpc>
                <a:spcPts val="2900"/>
              </a:lnSpc>
              <a:spcBef>
                <a:spcPts val="600"/>
              </a:spcBef>
              <a:spcAft>
                <a:spcPts val="600"/>
              </a:spcAft>
              <a:buFontTx/>
              <a:buChar char="-"/>
            </a:pP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08/2022/TT-BGDĐT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06/6/2022 ban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Mầm</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non</a:t>
            </a:r>
            <a:endPar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900"/>
              </a:lnSpc>
              <a:spcBef>
                <a:spcPts val="600"/>
              </a:spcBef>
              <a:spcAft>
                <a:spcPts val="600"/>
              </a:spcAft>
              <a:buFontTx/>
              <a:buChar char="-"/>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1683/QĐ-BGDĐT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17/6/2022 v</a:t>
            </a: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ề </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 phê duyệt Kế hoạch triển khai công tác tuyển sinh đại học, tuyển sinh cao đẳng ngành Giáo dục Mầm non năm 2022.</a:t>
            </a:r>
          </a:p>
          <a:p>
            <a:pPr algn="just">
              <a:lnSpc>
                <a:spcPts val="2900"/>
              </a:lnSpc>
              <a:spcBef>
                <a:spcPts val="600"/>
              </a:spcBef>
              <a:spcAft>
                <a:spcPts val="600"/>
              </a:spcAft>
              <a:buFontTx/>
              <a:buChar char="-"/>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 văn số 2598/BGDĐT-GDĐH ngày 20/6/2022  hướng dẫn tuyển sinh đại học, tuyển sinh cao đẳng ngành Giáo dục Mầm non</a:t>
            </a:r>
            <a:r>
              <a:rPr lang="en-US" sz="2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2900"/>
              </a:lnSpc>
              <a:spcBef>
                <a:spcPts val="600"/>
              </a:spcBef>
              <a:spcAft>
                <a:spcPts val="600"/>
              </a:spcAft>
              <a:buFontTx/>
              <a:buChar char="-"/>
            </a:pPr>
            <a:r>
              <a:rPr lang="en-US" sz="2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 văn số 1450/SGDĐT-QLCLGD-GDTX ngày 28/6/2022 của Sở GDĐT về việc hướng dẫn tuyển sinh đại học, tuyển sinh cao đẳng ngành Giáo dục Mầm non. </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600"/>
              </a:spcBef>
              <a:spcAft>
                <a:spcPts val="600"/>
              </a:spcAft>
              <a:buNone/>
            </a:pPr>
            <a:endParaRPr lang="en-US" sz="22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178174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771698" y="224802"/>
            <a:ext cx="11152078" cy="630093"/>
          </a:xfrm>
        </p:spPr>
        <p:txBody>
          <a:bodyPr vert="horz" lIns="91440" tIns="45720" rIns="91440" bIns="45720" rtlCol="0" anchor="ctr">
            <a:noAutofit/>
          </a:bodyPr>
          <a:lstStyle/>
          <a:p>
            <a:r>
              <a:rPr lang="en-US" sz="2200" b="1" dirty="0">
                <a:solidFill>
                  <a:srgbClr val="FF0000"/>
                </a:solidFill>
                <a:latin typeface="Times New Roman" panose="02020603050405020304" pitchFamily="18" charset="0"/>
                <a:cs typeface="Times New Roman" panose="02020603050405020304" pitchFamily="18" charset="0"/>
              </a:rPr>
              <a:t>3. </a:t>
            </a:r>
            <a:r>
              <a:rPr lang="vi-VN" sz="2200" b="1" dirty="0">
                <a:solidFill>
                  <a:srgbClr val="FF0000"/>
                </a:solidFill>
                <a:ea typeface="Calibri" panose="020F0502020204030204" pitchFamily="34" charset="0"/>
                <a:cs typeface="Times New Roman" panose="02020603050405020304" pitchFamily="18" charset="0"/>
              </a:rPr>
              <a:t>CÁC VĂN BẢN </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 BAN HÀNH VỀ CHÍNH SÁCH ƯU TIÊN TRONG TUYỂN SINH</a:t>
            </a: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26</a:t>
            </a:fld>
            <a:endParaRPr lang="en-US" dirty="0"/>
          </a:p>
        </p:txBody>
      </p:sp>
      <p:sp>
        <p:nvSpPr>
          <p:cNvPr id="8" name="Content Placeholder 5">
            <a:extLst>
              <a:ext uri="{FF2B5EF4-FFF2-40B4-BE49-F238E27FC236}">
                <a16:creationId xmlns:a16="http://schemas.microsoft.com/office/drawing/2014/main" xmlns="" id="{69316F1C-A9A9-425D-A45D-3CC1B733B3E2}"/>
              </a:ext>
            </a:extLst>
          </p:cNvPr>
          <p:cNvSpPr>
            <a:spLocks noGrp="1"/>
          </p:cNvSpPr>
          <p:nvPr>
            <p:ph idx="1"/>
          </p:nvPr>
        </p:nvSpPr>
        <p:spPr>
          <a:xfrm>
            <a:off x="481446" y="854895"/>
            <a:ext cx="11257972" cy="6003105"/>
          </a:xfrm>
        </p:spPr>
        <p:txBody>
          <a:bodyPr>
            <a:normAutofit fontScale="62500" lnSpcReduction="20000"/>
          </a:bodyPr>
          <a:lstStyle/>
          <a:p>
            <a:pPr lvl="0">
              <a:lnSpc>
                <a:spcPct val="120000"/>
              </a:lnSpc>
              <a:spcBef>
                <a:spcPts val="600"/>
              </a:spcBef>
              <a:spcAft>
                <a:spcPts val="600"/>
              </a:spcAft>
            </a:pPr>
            <a:r>
              <a:rPr lang="es-ES" sz="4400" dirty="0">
                <a:latin typeface="Times New Roman" panose="02020603050405020304" pitchFamily="18" charset="0"/>
                <a:cs typeface="Times New Roman" panose="02020603050405020304" pitchFamily="18" charset="0"/>
              </a:rPr>
              <a:t>Quyết định số 861/QĐ-</a:t>
            </a:r>
            <a:r>
              <a:rPr lang="es-ES" sz="4400" dirty="0" err="1">
                <a:latin typeface="Times New Roman" panose="02020603050405020304" pitchFamily="18" charset="0"/>
                <a:cs typeface="Times New Roman" panose="02020603050405020304" pitchFamily="18" charset="0"/>
              </a:rPr>
              <a:t>TTg</a:t>
            </a:r>
            <a:r>
              <a:rPr lang="es-ES" sz="4400" dirty="0">
                <a:latin typeface="Times New Roman" panose="02020603050405020304" pitchFamily="18" charset="0"/>
                <a:cs typeface="Times New Roman" panose="02020603050405020304" pitchFamily="18" charset="0"/>
              </a:rPr>
              <a:t> ngày 04/6/2021 của Thủ tướng Chính phủ ban hành về việc phê duyệt danh sách các xã khu vực III, khu vực II và khu vực I thuộc vùng đồng bào dân tộc và thiểu số giai đoạn 2021-2025.</a:t>
            </a:r>
            <a:endParaRPr lang="en-US" sz="4400" dirty="0">
              <a:latin typeface="Times New Roman" panose="02020603050405020304" pitchFamily="18" charset="0"/>
              <a:cs typeface="Times New Roman" panose="02020603050405020304" pitchFamily="18" charset="0"/>
            </a:endParaRPr>
          </a:p>
          <a:p>
            <a:pPr lvl="0">
              <a:lnSpc>
                <a:spcPct val="120000"/>
              </a:lnSpc>
              <a:spcBef>
                <a:spcPts val="600"/>
              </a:spcBef>
              <a:spcAft>
                <a:spcPts val="600"/>
              </a:spcAft>
            </a:pPr>
            <a:r>
              <a:rPr lang="es-ES" sz="4400" dirty="0">
                <a:latin typeface="Times New Roman" panose="02020603050405020304" pitchFamily="18" charset="0"/>
                <a:cs typeface="Times New Roman" panose="02020603050405020304" pitchFamily="18" charset="0"/>
              </a:rPr>
              <a:t>Quyết định số 612/QĐ-UBDT ngày 16/9/2021 Ủy ban Dân tộc phê duyệt danh sách các thôn đặc biệt khó khăn vùng đồng bào dân tộc thiểu số và miền núi giai đoạn 2021 – 2025. </a:t>
            </a:r>
            <a:endParaRPr lang="en-US" sz="4400" dirty="0">
              <a:latin typeface="Times New Roman" panose="02020603050405020304" pitchFamily="18" charset="0"/>
              <a:cs typeface="Times New Roman" panose="02020603050405020304" pitchFamily="18" charset="0"/>
            </a:endParaRPr>
          </a:p>
          <a:p>
            <a:pPr lvl="0">
              <a:lnSpc>
                <a:spcPct val="120000"/>
              </a:lnSpc>
              <a:spcBef>
                <a:spcPts val="600"/>
              </a:spcBef>
              <a:spcAft>
                <a:spcPts val="600"/>
              </a:spcAft>
            </a:pPr>
            <a:r>
              <a:rPr lang="en-US" sz="4400" dirty="0">
                <a:latin typeface="Times New Roman" panose="02020603050405020304" pitchFamily="18" charset="0"/>
                <a:cs typeface="Times New Roman" panose="02020603050405020304" pitchFamily="18" charset="0"/>
              </a:rPr>
              <a:t>Quyết định số 353/QĐ-</a:t>
            </a:r>
            <a:r>
              <a:rPr lang="en-US" sz="4400" dirty="0" err="1">
                <a:latin typeface="Times New Roman" panose="02020603050405020304" pitchFamily="18" charset="0"/>
                <a:cs typeface="Times New Roman" panose="02020603050405020304" pitchFamily="18" charset="0"/>
              </a:rPr>
              <a:t>TTg</a:t>
            </a:r>
            <a:r>
              <a:rPr lang="en-US" sz="4400" dirty="0">
                <a:latin typeface="Times New Roman" panose="02020603050405020304" pitchFamily="18" charset="0"/>
                <a:cs typeface="Times New Roman" panose="02020603050405020304" pitchFamily="18" charset="0"/>
              </a:rPr>
              <a:t> ngày 15/3/2022 </a:t>
            </a:r>
            <a:r>
              <a:rPr lang="es-ES" sz="4400" dirty="0">
                <a:latin typeface="Times New Roman" panose="02020603050405020304" pitchFamily="18" charset="0"/>
                <a:cs typeface="Times New Roman" panose="02020603050405020304" pitchFamily="18" charset="0"/>
              </a:rPr>
              <a:t>của Thủ tướng Chính phủ </a:t>
            </a:r>
            <a:r>
              <a:rPr lang="en-US" sz="4400" dirty="0">
                <a:latin typeface="Times New Roman" panose="02020603050405020304" pitchFamily="18" charset="0"/>
                <a:cs typeface="Times New Roman" panose="02020603050405020304" pitchFamily="18" charset="0"/>
              </a:rPr>
              <a:t>về việc phê duyệt danh sách huyện nghèo, xã đặc biệt khó khăn vùng bãi ngang, ven biển và hải đảo giai đoạn 2021-2025.</a:t>
            </a:r>
          </a:p>
          <a:p>
            <a:pPr lvl="0">
              <a:lnSpc>
                <a:spcPct val="120000"/>
              </a:lnSpc>
              <a:spcBef>
                <a:spcPts val="600"/>
              </a:spcBef>
              <a:spcAft>
                <a:spcPts val="600"/>
              </a:spcAft>
            </a:pPr>
            <a:r>
              <a:rPr lang="en-US" sz="4400" dirty="0">
                <a:latin typeface="Times New Roman" panose="02020603050405020304" pitchFamily="18" charset="0"/>
                <a:cs typeface="Times New Roman" panose="02020603050405020304" pitchFamily="18" charset="0"/>
              </a:rPr>
              <a:t>Các quyết định của Chủ tịch UBND tỉnh về việc công nhận các xã đạt chuẩn nông thôn mới.</a:t>
            </a:r>
          </a:p>
          <a:p>
            <a:pPr marL="0" indent="0">
              <a:spcBef>
                <a:spcPts val="600"/>
              </a:spcBef>
              <a:spcAft>
                <a:spcPts val="600"/>
              </a:spcAft>
              <a:buNone/>
            </a:pPr>
            <a:endParaRPr lang="en-US" sz="22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2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273989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a:no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1. THÔNG TIN CHUNG KỲ THI THPT</a:t>
            </a: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3</a:t>
            </a:fld>
            <a:endParaRPr lang="en-US" dirty="0"/>
          </a:p>
        </p:txBody>
      </p:sp>
      <p:sp>
        <p:nvSpPr>
          <p:cNvPr id="6" name="Content Placeholder 5"/>
          <p:cNvSpPr>
            <a:spLocks noGrp="1"/>
          </p:cNvSpPr>
          <p:nvPr>
            <p:ph idx="1"/>
          </p:nvPr>
        </p:nvSpPr>
        <p:spPr>
          <a:xfrm>
            <a:off x="651769" y="909836"/>
            <a:ext cx="10515600" cy="5220243"/>
          </a:xfrm>
        </p:spPr>
        <p:txBody>
          <a:bodyPr>
            <a:normAutofit/>
          </a:bodyPr>
          <a:lstStyle/>
          <a:p>
            <a:pPr marL="0" indent="0" algn="just">
              <a:lnSpc>
                <a:spcPts val="2700"/>
              </a:lnSpc>
              <a:spcBef>
                <a:spcPts val="600"/>
              </a:spcBef>
              <a:spcAft>
                <a:spcPts val="600"/>
              </a:spcAft>
              <a:buNone/>
            </a:pPr>
            <a:r>
              <a:rPr lang="en-US" sz="26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Ngày 19/4/2022, Bộ Giáo dục và Đào tạo ban hành Công văn số 1523 /BGDĐT-QLCL về việc hướng dẫn tổ chức Kỳ thi tốt nghiệp trung học phổ thông năm 2022</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55563" lvl="1" indent="401638"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đăng ký trực tuyến trên hệ thống; riêng đối với thí sinh tự do đăng ký</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vào phiếu và nộp tại điểm tiếp nhận</a:t>
            </a:r>
            <a:r>
              <a:rPr lang="en-US" dirty="0">
                <a:latin typeface="Times New Roman" panose="02020603050405020304" pitchFamily="18" charset="0"/>
                <a:cs typeface="Times New Roman" panose="02020603050405020304" pitchFamily="18" charset="0"/>
              </a:rPr>
              <a:t> (đăng kí bổ sung từ 12/7-18/7)</a:t>
            </a:r>
          </a:p>
          <a:p>
            <a:pPr marL="457200" lvl="1" indent="0"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gian thi: từ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06/7/2022 đến ngày 09/7/2022</a:t>
            </a:r>
            <a:endParaRPr lang="en-US" dirty="0">
              <a:latin typeface="Times New Roman" panose="02020603050405020304" pitchFamily="18" charset="0"/>
              <a:cs typeface="Times New Roman" panose="02020603050405020304" pitchFamily="18" charset="0"/>
            </a:endParaRPr>
          </a:p>
          <a:p>
            <a:pPr marL="457200" lvl="1" indent="0"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Công bố kết quả thi: ngày 2</a:t>
            </a:r>
            <a:r>
              <a:rPr lang="en-US" dirty="0">
                <a:latin typeface="Times New Roman" panose="02020603050405020304" pitchFamily="18" charset="0"/>
                <a:cs typeface="Times New Roman" panose="02020603050405020304" pitchFamily="18" charset="0"/>
              </a:rPr>
              <a:t>4</a:t>
            </a:r>
            <a:r>
              <a:rPr lang="vi-VN" dirty="0">
                <a:latin typeface="Times New Roman" panose="02020603050405020304" pitchFamily="18" charset="0"/>
                <a:cs typeface="Times New Roman" panose="02020603050405020304" pitchFamily="18" charset="0"/>
              </a:rPr>
              <a:t>/7/2022</a:t>
            </a:r>
            <a:endParaRPr lang="en-US" dirty="0">
              <a:latin typeface="Times New Roman" panose="02020603050405020304" pitchFamily="18" charset="0"/>
              <a:cs typeface="Times New Roman" panose="02020603050405020304" pitchFamily="18" charset="0"/>
            </a:endParaRPr>
          </a:p>
          <a:p>
            <a:pPr marL="0" lvl="1" indent="457200"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Xét công nhận tốt nghiệp THPT, chậm nhất ngày 29/7/2022</a:t>
            </a:r>
            <a:endParaRPr lang="en-US" dirty="0">
              <a:latin typeface="Times New Roman" panose="02020603050405020304" pitchFamily="18" charset="0"/>
              <a:cs typeface="Times New Roman" panose="02020603050405020304" pitchFamily="18" charset="0"/>
            </a:endParaRPr>
          </a:p>
          <a:p>
            <a:pPr marL="0" lvl="1" indent="457200"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Cấp Giấy chứng nhận tốt nghiệp trước 31/7/2022</a:t>
            </a:r>
            <a:endParaRPr lang="en-US" dirty="0">
              <a:latin typeface="Times New Roman" panose="02020603050405020304" pitchFamily="18" charset="0"/>
              <a:cs typeface="Times New Roman" panose="02020603050405020304" pitchFamily="18" charset="0"/>
            </a:endParaRPr>
          </a:p>
          <a:p>
            <a:pPr marL="55563" lvl="1" indent="401638" algn="just">
              <a:lnSpc>
                <a:spcPts val="2700"/>
              </a:lnSpc>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Tổ chức phúc khảo bài thi (nếu có); Xét công nhận tốt nghiệp THPT sau phúc khảo: trước 19/8/2022</a:t>
            </a:r>
            <a:endParaRPr lang="en-US" dirty="0">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Ø"/>
            </a:pPr>
            <a:endParaRPr lang="en-US" dirty="0"/>
          </a:p>
          <a:p>
            <a:pPr lvl="1">
              <a:spcBef>
                <a:spcPts val="600"/>
              </a:spcBef>
              <a:spcAft>
                <a:spcPts val="600"/>
              </a:spcAft>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198053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136525"/>
            <a:ext cx="10515600" cy="925657"/>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4</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585354" y="932884"/>
            <a:ext cx="11021291" cy="5220243"/>
          </a:xfrm>
        </p:spPr>
        <p:txBody>
          <a:bodyPr>
            <a:normAutofit fontScale="25000" lnSpcReduction="20000"/>
          </a:bodyPr>
          <a:lstStyle/>
          <a:p>
            <a:pPr marL="0" indent="0" algn="just">
              <a:lnSpc>
                <a:spcPts val="27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  </a:t>
            </a:r>
            <a:r>
              <a:rPr lang="en-US" sz="9600" b="1" dirty="0">
                <a:latin typeface="Times New Roman" panose="02020603050405020304" pitchFamily="18" charset="0"/>
                <a:cs typeface="Times New Roman" panose="02020603050405020304" pitchFamily="18" charset="0"/>
              </a:rPr>
              <a:t>2.1. </a:t>
            </a:r>
            <a:r>
              <a:rPr lang="en-US" sz="9600" b="1" dirty="0" err="1">
                <a:latin typeface="Times New Roman" panose="02020603050405020304" pitchFamily="18" charset="0"/>
                <a:cs typeface="Times New Roman" panose="02020603050405020304" pitchFamily="18" charset="0"/>
              </a:rPr>
              <a:t>Nguyên</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tắc</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yêu</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cầu</a:t>
            </a:r>
            <a:r>
              <a:rPr lang="en-US" sz="9600" b="1" dirty="0">
                <a:latin typeface="Times New Roman" panose="02020603050405020304" pitchFamily="18" charset="0"/>
                <a:cs typeface="Times New Roman" panose="02020603050405020304" pitchFamily="18" charset="0"/>
              </a:rPr>
              <a:t> </a:t>
            </a:r>
            <a:r>
              <a:rPr lang="vi-VN" sz="9600" b="1" dirty="0">
                <a:latin typeface="Times New Roman" panose="02020603050405020304" pitchFamily="18" charset="0"/>
                <a:cs typeface="Times New Roman" panose="02020603050405020304" pitchFamily="18" charset="0"/>
              </a:rPr>
              <a:t>và nội dung </a:t>
            </a:r>
            <a:r>
              <a:rPr lang="en-US" sz="9600" b="1" dirty="0" err="1">
                <a:latin typeface="Times New Roman" panose="02020603050405020304" pitchFamily="18" charset="0"/>
                <a:cs typeface="Times New Roman" panose="02020603050405020304" pitchFamily="18" charset="0"/>
              </a:rPr>
              <a:t>xây</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dựng</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quy</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chế</a:t>
            </a:r>
            <a:r>
              <a:rPr lang="en-US" sz="9600" b="1"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buFontTx/>
              <a:buChar char="-"/>
            </a:pPr>
            <a:r>
              <a:rPr lang="en-US" sz="9600" dirty="0">
                <a:latin typeface="Times New Roman" panose="02020603050405020304" pitchFamily="18" charset="0"/>
                <a:cs typeface="Times New Roman" panose="02020603050405020304" pitchFamily="18" charset="0"/>
              </a:rPr>
              <a:t>Quy chế quy định về tuyển sinh các hình thức đào tạo (từ xa);</a:t>
            </a:r>
          </a:p>
          <a:p>
            <a:pPr algn="just">
              <a:lnSpc>
                <a:spcPts val="2700"/>
              </a:lnSpc>
              <a:spcBef>
                <a:spcPts val="600"/>
              </a:spcBef>
              <a:spcAft>
                <a:spcPts val="600"/>
              </a:spcAft>
              <a:buFontTx/>
              <a:buChar char="-"/>
            </a:pPr>
            <a:r>
              <a:rPr lang="en-US" sz="9600" dirty="0">
                <a:latin typeface="Times New Roman" panose="02020603050405020304" pitchFamily="18" charset="0"/>
                <a:cs typeface="Times New Roman" panose="02020603050405020304" pitchFamily="18" charset="0"/>
              </a:rPr>
              <a:t>Quy định các nội dung cơ bản, là căn cứ để CSĐT và ban hành quy chế của CSĐT;</a:t>
            </a:r>
          </a:p>
          <a:p>
            <a:pPr algn="just">
              <a:lnSpc>
                <a:spcPts val="2700"/>
              </a:lnSpc>
              <a:spcBef>
                <a:spcPts val="600"/>
              </a:spcBef>
              <a:spcAft>
                <a:spcPts val="600"/>
              </a:spcAft>
              <a:buFontTx/>
              <a:buChar char="-"/>
            </a:pPr>
            <a:r>
              <a:rPr lang="en-US" sz="9600" dirty="0">
                <a:effectLst/>
                <a:latin typeface="Times New Roman" panose="02020603050405020304" pitchFamily="18" charset="0"/>
                <a:ea typeface="Times New Roman" panose="02020603050405020304" pitchFamily="18" charset="0"/>
              </a:rPr>
              <a:t>Cơ sở đào tạo thực hiện quyền tự chủ và trách nhiệm giải trình trong công tác tuyển sinh, bảo đảm đúng quy định của pháp luật và chịu trách nhiệm trước pháp luật;</a:t>
            </a:r>
            <a:endParaRPr lang="en-US" sz="9600" dirty="0">
              <a:latin typeface="Times New Roman" panose="02020603050405020304" pitchFamily="18" charset="0"/>
              <a:ea typeface="Times New Roman" panose="02020603050405020304" pitchFamily="18" charset="0"/>
            </a:endParaRPr>
          </a:p>
          <a:p>
            <a:pPr algn="just">
              <a:lnSpc>
                <a:spcPts val="2700"/>
              </a:lnSpc>
              <a:spcBef>
                <a:spcPts val="600"/>
              </a:spcBef>
              <a:spcAft>
                <a:spcPts val="600"/>
              </a:spcAft>
              <a:buFontTx/>
              <a:buChar char="-"/>
            </a:pPr>
            <a:r>
              <a:rPr lang="en-US" sz="9600" dirty="0">
                <a:effectLst/>
                <a:latin typeface="Times New Roman" panose="02020603050405020304" pitchFamily="18" charset="0"/>
                <a:ea typeface="Times New Roman" panose="02020603050405020304" pitchFamily="18" charset="0"/>
              </a:rPr>
              <a:t>CSĐT xây dựng quy định tạo điều kiện thuận lợi và cơ hội bình đẳng cho mọi thí sinh; tuyển chọn được những thí sinh có nguyện vọng và năng lực phù hợp nhất với yêu cầu của chương trình và ngành đào tạo;</a:t>
            </a:r>
            <a:endParaRPr lang="en-US" sz="9600" dirty="0">
              <a:latin typeface="Times New Roman" panose="02020603050405020304" pitchFamily="18" charset="0"/>
              <a:ea typeface="Times New Roman" panose="02020603050405020304" pitchFamily="18" charset="0"/>
            </a:endParaRPr>
          </a:p>
          <a:p>
            <a:pPr algn="just">
              <a:lnSpc>
                <a:spcPts val="2700"/>
              </a:lnSpc>
              <a:spcBef>
                <a:spcPts val="600"/>
              </a:spcBef>
              <a:spcAft>
                <a:spcPts val="600"/>
              </a:spcAft>
              <a:buFontTx/>
              <a:buChar char="-"/>
            </a:pPr>
            <a:r>
              <a:rPr lang="en-US" sz="9600" dirty="0" err="1">
                <a:effectLst/>
                <a:latin typeface="Times New Roman" panose="02020603050405020304" pitchFamily="18" charset="0"/>
                <a:ea typeface="Times New Roman" panose="02020603050405020304" pitchFamily="18" charset="0"/>
              </a:rPr>
              <a:t>Có</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sự</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phối</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hợp</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hỗ</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trợ</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giám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sát</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Bộ</a:t>
            </a:r>
            <a:r>
              <a:rPr lang="en-US" sz="9600" dirty="0">
                <a:effectLst/>
                <a:latin typeface="Times New Roman" panose="02020603050405020304" pitchFamily="18" charset="0"/>
                <a:ea typeface="Times New Roman" panose="02020603050405020304" pitchFamily="18" charset="0"/>
              </a:rPr>
              <a:t> GDĐT </a:t>
            </a:r>
            <a:r>
              <a:rPr lang="en-US" sz="9600" dirty="0" err="1">
                <a:effectLst/>
                <a:latin typeface="Times New Roman" panose="02020603050405020304" pitchFamily="18" charset="0"/>
                <a:ea typeface="Times New Roman" panose="02020603050405020304" pitchFamily="18" charset="0"/>
              </a:rPr>
              <a:t>nhằm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bảo</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đảm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tính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thống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nhất</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đồng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bộ</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và</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liên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thông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trong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hệ</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thống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giúp</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nâng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cao</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chất</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lượng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hiệu</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quả</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tuyển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sinh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mỗi</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cơ</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sở</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đào</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tạo</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và</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toàn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hệ</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thống</a:t>
            </a:r>
            <a:r>
              <a:rPr lang="en-US" sz="9600" dirty="0">
                <a:effectLst/>
                <a:latin typeface="Times New Roman" panose="02020603050405020304" pitchFamily="18" charset="0"/>
                <a:ea typeface="Times New Roman" panose="02020603050405020304" pitchFamily="18" charset="0"/>
              </a:rPr>
              <a:t>. </a:t>
            </a:r>
            <a:endParaRPr lang="en-US" sz="96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96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96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6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136525"/>
            <a:ext cx="10515600" cy="990311"/>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5</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838200" y="1246918"/>
            <a:ext cx="10515600" cy="5220243"/>
          </a:xfrm>
        </p:spPr>
        <p:txBody>
          <a:bodyPr>
            <a:normAutofit/>
          </a:bodyPr>
          <a:lstStyle/>
          <a:p>
            <a:pPr indent="0" algn="just">
              <a:lnSpc>
                <a:spcPts val="2700"/>
              </a:lnSpc>
              <a:spcBef>
                <a:spcPts val="600"/>
              </a:spcBef>
              <a:spcAft>
                <a:spcPts val="600"/>
              </a:spcAft>
              <a:buNone/>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Công bằng đối với thí sinh;</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Về cung cấp thông tin; </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Về cơ hội dự tuyển;</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Về đánh giá năng lực;</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Về cơ hội trúng tuyển;</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Về thực hiện cam kết; </a:t>
            </a:r>
            <a:endParaRPr lang="en-US" sz="2400" dirty="0">
              <a:latin typeface="Times New Roman" panose="02020603050405020304" pitchFamily="18" charset="0"/>
              <a:ea typeface="Times New Roman" panose="02020603050405020304" pitchFamily="18" charset="0"/>
            </a:endParaRP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Bình đẳng giữa các cơ sở đào tạo;</a:t>
            </a:r>
          </a:p>
          <a:p>
            <a:pPr indent="0" algn="just">
              <a:lnSpc>
                <a:spcPts val="2700"/>
              </a:lnSpc>
              <a:spcBef>
                <a:spcPts val="600"/>
              </a:spcBef>
              <a:spcAft>
                <a:spcPts val="600"/>
              </a:spcAft>
              <a:buNone/>
            </a:pPr>
            <a:r>
              <a:rPr lang="en-US" sz="2400" dirty="0">
                <a:effectLst/>
                <a:latin typeface="Times New Roman" panose="02020603050405020304" pitchFamily="18" charset="0"/>
                <a:ea typeface="Times New Roman" panose="02020603050405020304" pitchFamily="18" charset="0"/>
              </a:rPr>
              <a:t>- Minh bạch đối với xã hội (thông tin - giải trình).</a:t>
            </a:r>
          </a:p>
          <a:p>
            <a:pPr marL="0" indent="0">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23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a:xfrm>
            <a:off x="838200" y="224802"/>
            <a:ext cx="10515600" cy="630093"/>
          </a:xfrm>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6</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581891" y="1025246"/>
            <a:ext cx="11028218" cy="5220243"/>
          </a:xfrm>
        </p:spPr>
        <p:txBody>
          <a:bodyPr>
            <a:normAutofit fontScale="77500" lnSpcReduction="20000"/>
          </a:bodyPr>
          <a:lstStyle/>
          <a:p>
            <a:pPr marL="0" indent="0">
              <a:spcBef>
                <a:spcPts val="600"/>
              </a:spcBef>
              <a:spcAft>
                <a:spcPts val="600"/>
              </a:spcAft>
              <a:buNone/>
            </a:pPr>
            <a:r>
              <a:rPr lang="en-US" sz="9600" b="1" dirty="0">
                <a:latin typeface="Times New Roman" panose="02020603050405020304" pitchFamily="18" charset="0"/>
                <a:cs typeface="Times New Roman" panose="02020603050405020304" pitchFamily="18" charset="0"/>
              </a:rPr>
              <a:t> </a:t>
            </a:r>
            <a:r>
              <a:rPr lang="en-US" sz="3800" b="1" dirty="0">
                <a:latin typeface="Times New Roman" panose="02020603050405020304" pitchFamily="18" charset="0"/>
                <a:cs typeface="Times New Roman" panose="02020603050405020304" pitchFamily="18" charset="0"/>
              </a:rPr>
              <a:t>2.2. </a:t>
            </a:r>
            <a:r>
              <a:rPr lang="vi-VN" sz="3800" b="1" dirty="0">
                <a:latin typeface="Times New Roman" panose="02020603050405020304" pitchFamily="18" charset="0"/>
                <a:cs typeface="Times New Roman" panose="02020603050405020304" pitchFamily="18" charset="0"/>
              </a:rPr>
              <a:t>Những nội dung cần lưu ý</a:t>
            </a:r>
            <a:endParaRPr lang="en-US" sz="3800" b="1" dirty="0">
              <a:latin typeface="Times New Roman" panose="02020603050405020304" pitchFamily="18" charset="0"/>
              <a:cs typeface="Times New Roman" panose="02020603050405020304" pitchFamily="18" charset="0"/>
            </a:endParaRPr>
          </a:p>
          <a:p>
            <a:pPr marL="0" indent="0">
              <a:lnSpc>
                <a:spcPts val="2700"/>
              </a:lnSpc>
              <a:spcBef>
                <a:spcPts val="600"/>
              </a:spcBef>
              <a:spcAft>
                <a:spcPts val="600"/>
              </a:spcAft>
              <a:buNone/>
            </a:pPr>
            <a:r>
              <a:rPr lang="en-US" sz="3800" b="1" i="1" dirty="0">
                <a:latin typeface="Times New Roman" panose="02020603050405020304" pitchFamily="18" charset="0"/>
                <a:cs typeface="Times New Roman" panose="02020603050405020304" pitchFamily="18" charset="0"/>
              </a:rPr>
              <a:t>  2.2.1. </a:t>
            </a:r>
            <a:r>
              <a:rPr lang="en-US" sz="3800" b="1" i="1" dirty="0" err="1">
                <a:latin typeface="Times New Roman" panose="02020603050405020304" pitchFamily="18" charset="0"/>
                <a:cs typeface="Times New Roman" panose="02020603050405020304" pitchFamily="18" charset="0"/>
              </a:rPr>
              <a:t>Một</a:t>
            </a:r>
            <a:r>
              <a:rPr lang="en-US" sz="3800" b="1" i="1" dirty="0">
                <a:latin typeface="Times New Roman" panose="02020603050405020304" pitchFamily="18" charset="0"/>
                <a:cs typeface="Times New Roman" panose="02020603050405020304" pitchFamily="18" charset="0"/>
              </a:rPr>
              <a:t> </a:t>
            </a:r>
            <a:r>
              <a:rPr lang="en-US" sz="3800" b="1" i="1" dirty="0" err="1">
                <a:latin typeface="Times New Roman" panose="02020603050405020304" pitchFamily="18" charset="0"/>
                <a:cs typeface="Times New Roman" panose="02020603050405020304" pitchFamily="18" charset="0"/>
              </a:rPr>
              <a:t>số</a:t>
            </a:r>
            <a:r>
              <a:rPr lang="en-US" sz="3800" b="1" i="1" dirty="0">
                <a:latin typeface="Times New Roman" panose="02020603050405020304" pitchFamily="18" charset="0"/>
                <a:cs typeface="Times New Roman" panose="02020603050405020304" pitchFamily="18" charset="0"/>
              </a:rPr>
              <a:t> </a:t>
            </a:r>
            <a:r>
              <a:rPr lang="en-US" sz="3800" b="1" i="1" dirty="0" err="1">
                <a:latin typeface="Times New Roman" panose="02020603050405020304" pitchFamily="18" charset="0"/>
                <a:cs typeface="Times New Roman" panose="02020603050405020304" pitchFamily="18" charset="0"/>
              </a:rPr>
              <a:t>điểm</a:t>
            </a:r>
            <a:r>
              <a:rPr lang="en-US" sz="3800" b="1" i="1" dirty="0">
                <a:latin typeface="Times New Roman" panose="02020603050405020304" pitchFamily="18" charset="0"/>
                <a:cs typeface="Times New Roman" panose="02020603050405020304" pitchFamily="18" charset="0"/>
              </a:rPr>
              <a:t> </a:t>
            </a:r>
            <a:r>
              <a:rPr lang="en-US" sz="3800" b="1" i="1" dirty="0" err="1">
                <a:latin typeface="Times New Roman" panose="02020603050405020304" pitchFamily="18" charset="0"/>
                <a:cs typeface="Times New Roman" panose="02020603050405020304" pitchFamily="18" charset="0"/>
              </a:rPr>
              <a:t>mới</a:t>
            </a:r>
            <a:r>
              <a:rPr lang="en-US" sz="3800" b="1" i="1" dirty="0">
                <a:latin typeface="Times New Roman" panose="02020603050405020304" pitchFamily="18" charset="0"/>
                <a:cs typeface="Times New Roman" panose="02020603050405020304" pitchFamily="18" charset="0"/>
              </a:rPr>
              <a:t> so </a:t>
            </a:r>
            <a:r>
              <a:rPr lang="en-US" sz="3800" b="1" i="1" dirty="0" err="1">
                <a:latin typeface="Times New Roman" panose="02020603050405020304" pitchFamily="18" charset="0"/>
                <a:cs typeface="Times New Roman" panose="02020603050405020304" pitchFamily="18" charset="0"/>
              </a:rPr>
              <a:t>với</a:t>
            </a:r>
            <a:r>
              <a:rPr lang="en-US" sz="3800" b="1" i="1" dirty="0">
                <a:latin typeface="Times New Roman" panose="02020603050405020304" pitchFamily="18" charset="0"/>
                <a:cs typeface="Times New Roman" panose="02020603050405020304" pitchFamily="18" charset="0"/>
              </a:rPr>
              <a:t>  </a:t>
            </a:r>
            <a:r>
              <a:rPr lang="en-US" sz="3800" b="1" i="1" dirty="0" err="1">
                <a:latin typeface="Times New Roman" panose="02020603050405020304" pitchFamily="18" charset="0"/>
                <a:cs typeface="Times New Roman" panose="02020603050405020304" pitchFamily="18" charset="0"/>
              </a:rPr>
              <a:t>năm</a:t>
            </a:r>
            <a:r>
              <a:rPr lang="en-US" sz="3800" b="1" i="1" dirty="0">
                <a:latin typeface="Times New Roman" panose="02020603050405020304" pitchFamily="18" charset="0"/>
                <a:cs typeface="Times New Roman" panose="02020603050405020304" pitchFamily="18" charset="0"/>
              </a:rPr>
              <a:t> 2021</a:t>
            </a:r>
          </a:p>
          <a:p>
            <a:pPr marL="0" indent="228600" algn="just">
              <a:lnSpc>
                <a:spcPts val="2700"/>
              </a:lnSpc>
              <a:spcBef>
                <a:spcPts val="600"/>
              </a:spcBef>
              <a:spcAft>
                <a:spcPts val="600"/>
              </a:spcAft>
              <a:buNone/>
            </a:pPr>
            <a:r>
              <a:rPr lang="en-US" sz="3800" dirty="0">
                <a:latin typeface="Times New Roman" panose="02020603050405020304" pitchFamily="18" charset="0"/>
                <a:ea typeface="Calibri" panose="020F0502020204030204" pitchFamily="34" charset="0"/>
                <a:cs typeface="Times New Roman" panose="02020603050405020304" pitchFamily="18" charset="0"/>
              </a:rPr>
              <a:t>- Thí sinh đăng kí dự thi và đăng kí NVXT theo hình thức trực tuyến;</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ts val="2700"/>
              </a:lnSpc>
              <a:spcBef>
                <a:spcPts val="600"/>
              </a:spcBef>
              <a:spcAft>
                <a:spcPts val="600"/>
              </a:spcAft>
              <a:buNone/>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Tất cả các nguyện vọng đăng ký xét tuyển (ĐKXT) đại học; cao đẳng ngành Giáo dục Mầm non của thí sinh (theo các ngành, các phương thức, các cơ sở đào tạo) của đợt xét tuyển đợt 1 sẽ được đăng ký và ghi nhận vào </a:t>
            </a:r>
            <a:r>
              <a:rPr lang="en-US" sz="3800" dirty="0">
                <a:latin typeface="Times New Roman" panose="02020603050405020304" pitchFamily="18" charset="0"/>
                <a:ea typeface="Calibri" panose="020F0502020204030204" pitchFamily="34" charset="0"/>
                <a:cs typeface="Times New Roman" panose="02020603050405020304" pitchFamily="18" charset="0"/>
              </a:rPr>
              <a:t>H</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ệ thống;</a:t>
            </a:r>
          </a:p>
          <a:p>
            <a:pPr indent="0" algn="just">
              <a:lnSpc>
                <a:spcPts val="2700"/>
              </a:lnSpc>
              <a:spcBef>
                <a:spcPts val="600"/>
              </a:spcBef>
              <a:spcAft>
                <a:spcPts val="600"/>
              </a:spcAft>
              <a:buNone/>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Thí sinh ĐKXT đồng thời điều chỉnh NV ĐKXT</a:t>
            </a:r>
            <a:r>
              <a:rPr lang="en-US" sz="3800" spc="-30" dirty="0">
                <a:latin typeface="Times New Roman" panose="02020603050405020304" pitchFamily="18" charset="0"/>
                <a:ea typeface="Calibri" panose="020F0502020204030204" pitchFamily="34" charset="0"/>
                <a:cs typeface="Times New Roman" panose="02020603050405020304" pitchFamily="18" charset="0"/>
              </a:rPr>
              <a:t> không giới hạn số lần </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(từ sau khi </a:t>
            </a:r>
            <a:r>
              <a:rPr lang="en-US" sz="3800" dirty="0">
                <a:latin typeface="Times New Roman" panose="02020603050405020304" pitchFamily="18" charset="0"/>
                <a:ea typeface="Calibri" panose="020F0502020204030204" pitchFamily="34" charset="0"/>
                <a:cs typeface="Times New Roman" panose="02020603050405020304" pitchFamily="18" charset="0"/>
              </a:rPr>
              <a:t>kết thúc Kỳ thi tốt nghiệp THPT </a:t>
            </a:r>
            <a:r>
              <a:rPr lang="en-US" sz="3800" spc="-30" dirty="0">
                <a:effectLst/>
                <a:latin typeface="Times New Roman" panose="02020603050405020304" pitchFamily="18" charset="0"/>
                <a:ea typeface="Calibri" panose="020F0502020204030204" pitchFamily="34" charset="0"/>
                <a:cs typeface="Times New Roman" panose="02020603050405020304" pitchFamily="18" charset="0"/>
              </a:rPr>
              <a:t>tới khi công bố kết quả thi và </a:t>
            </a:r>
            <a:r>
              <a:rPr lang="en-US" sz="3800" spc="-30" dirty="0">
                <a:latin typeface="Times New Roman" panose="02020603050405020304" pitchFamily="18" charset="0"/>
                <a:ea typeface="Calibri" panose="020F0502020204030204" pitchFamily="34" charset="0"/>
                <a:cs typeface="Times New Roman" panose="02020603050405020304" pitchFamily="18" charset="0"/>
              </a:rPr>
              <a:t>có điểm</a:t>
            </a:r>
            <a:r>
              <a:rPr lang="en-US" sz="3800" spc="-30" dirty="0">
                <a:effectLst/>
                <a:latin typeface="Times New Roman" panose="02020603050405020304" pitchFamily="18" charset="0"/>
                <a:ea typeface="Calibri" panose="020F0502020204030204" pitchFamily="34" charset="0"/>
                <a:cs typeface="Times New Roman" panose="02020603050405020304" pitchFamily="18" charset="0"/>
              </a:rPr>
              <a:t> điểm phúc khảo</a:t>
            </a:r>
            <a:r>
              <a:rPr lang="en-US" sz="3800" spc="-3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ts val="2700"/>
              </a:lnSpc>
              <a:spcBef>
                <a:spcPts val="600"/>
              </a:spcBef>
              <a:spcAft>
                <a:spcPts val="600"/>
              </a:spcAft>
              <a:buNone/>
            </a:pPr>
            <a:r>
              <a:rPr lang="en-US" sz="3800" spc="-30" dirty="0">
                <a:effectLst/>
                <a:latin typeface="Times New Roman" panose="02020603050405020304" pitchFamily="18" charset="0"/>
                <a:ea typeface="Calibri" panose="020F0502020204030204" pitchFamily="34" charset="0"/>
                <a:cs typeface="Times New Roman" panose="02020603050405020304" pitchFamily="18" charset="0"/>
              </a:rPr>
              <a:t>- Thí sinh nộp lệ phí xét tuyển trực tuyến.   </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7210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7</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304800" y="1219210"/>
            <a:ext cx="11049000" cy="5220243"/>
          </a:xfrm>
        </p:spPr>
        <p:txBody>
          <a:bodyPr>
            <a:normAutofit fontScale="25000" lnSpcReduction="20000"/>
          </a:bodyPr>
          <a:lstStyle/>
          <a:p>
            <a:pPr indent="0" algn="just">
              <a:lnSpc>
                <a:spcPts val="30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Tất cả các nguyện vọng ĐKXT (theo các ngành, theo các phương thức) của thí sinh trên toàn hệ thống được từng trường xét tuyển trước và đưa lên phần mềm xử lý nguyện vọng – hệ thống hỗ trợ tuyển sinh của Bộ GDĐT (như năm 2021) và cho kết quả thí sinh trúng tuyển ở một nguyện vọng cao nhất </a:t>
            </a:r>
            <a:r>
              <a:rPr lang="vi-VN" sz="9600" dirty="0">
                <a:effectLst/>
                <a:latin typeface="Times New Roman" panose="02020603050405020304" pitchFamily="18" charset="0"/>
                <a:ea typeface="Calibri" panose="020F0502020204030204" pitchFamily="34" charset="0"/>
                <a:cs typeface="Times New Roman" panose="02020603050405020304" pitchFamily="18" charset="0"/>
              </a:rPr>
              <a:t>trong số các nguyện vọng đủ điều kiện trúng tuyển</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ts val="3000"/>
              </a:lnSpc>
              <a:spcBef>
                <a:spcPts val="600"/>
              </a:spcBef>
              <a:spcAft>
                <a:spcPts val="600"/>
              </a:spcAft>
              <a:buNone/>
            </a:pP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Việc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thay</a:t>
            </a:r>
            <a:r>
              <a:rPr lang="vi-VN" sz="9600" dirty="0">
                <a:effectLst/>
                <a:latin typeface="Times New Roman" panose="02020603050405020304" pitchFamily="18" charset="0"/>
                <a:ea typeface="Times New Roman" panose="02020603050405020304" pitchFamily="18" charset="0"/>
              </a:rPr>
              <a:t> đổi, </a:t>
            </a:r>
            <a:r>
              <a:rPr lang="en-US" sz="9600" dirty="0">
                <a:effectLst/>
                <a:latin typeface="Times New Roman" panose="02020603050405020304" pitchFamily="18" charset="0"/>
                <a:ea typeface="Times New Roman" panose="02020603050405020304" pitchFamily="18" charset="0"/>
              </a:rPr>
              <a:t>b</a:t>
            </a:r>
            <a:r>
              <a:rPr lang="vi-VN" sz="9600" dirty="0">
                <a:effectLst/>
                <a:latin typeface="Times New Roman" panose="02020603050405020304" pitchFamily="18" charset="0"/>
                <a:ea typeface="Times New Roman" panose="02020603050405020304" pitchFamily="18" charset="0"/>
              </a:rPr>
              <a:t>ổ sung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phương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thức</a:t>
            </a:r>
            <a:r>
              <a:rPr lang="vi-VN" sz="9600" dirty="0">
                <a:effectLst/>
                <a:latin typeface="Times New Roman" panose="02020603050405020304" pitchFamily="18" charset="0"/>
                <a:ea typeface="Times New Roman" panose="02020603050405020304" pitchFamily="18" charset="0"/>
              </a:rPr>
              <a:t> hoặc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tổ</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hợp</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xét</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tuyển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phải</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có</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căn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cứ</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và</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lộ</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trình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hợp</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lý</a:t>
            </a:r>
            <a:r>
              <a:rPr lang="vi-VN" sz="9600" dirty="0">
                <a:effectLst/>
                <a:latin typeface="Times New Roman" panose="02020603050405020304" pitchFamily="18" charset="0"/>
                <a:ea typeface="Times New Roman" panose="02020603050405020304" pitchFamily="18" charset="0"/>
              </a:rPr>
              <a:t>;</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không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làm</a:t>
            </a:r>
            <a:r>
              <a:rPr lang="en-US" sz="9600" dirty="0">
                <a:effectLst/>
                <a:latin typeface="Times New Roman" panose="02020603050405020304" pitchFamily="18" charset="0"/>
                <a:ea typeface="Times New Roman" panose="02020603050405020304" pitchFamily="18" charset="0"/>
              </a:rPr>
              <a:t> t</a:t>
            </a:r>
            <a:r>
              <a:rPr lang="vi-VN" sz="9600" dirty="0">
                <a:effectLst/>
                <a:latin typeface="Times New Roman" panose="02020603050405020304" pitchFamily="18" charset="0"/>
                <a:ea typeface="Times New Roman" panose="02020603050405020304" pitchFamily="18" charset="0"/>
              </a:rPr>
              <a:t>ỉ lệ phân bổ </a:t>
            </a:r>
            <a:r>
              <a:rPr lang="en-US" sz="9600" dirty="0" err="1">
                <a:effectLst/>
                <a:latin typeface="Times New Roman" panose="02020603050405020304" pitchFamily="18" charset="0"/>
                <a:ea typeface="Times New Roman" panose="02020603050405020304" pitchFamily="18" charset="0"/>
              </a:rPr>
              <a:t>chỉ</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tiêu</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m</a:t>
            </a:r>
            <a:r>
              <a:rPr lang="vi-VN" sz="9600" dirty="0">
                <a:effectLst/>
                <a:latin typeface="Times New Roman" panose="02020603050405020304" pitchFamily="18" charset="0"/>
                <a:ea typeface="Times New Roman" panose="02020603050405020304" pitchFamily="18" charset="0"/>
              </a:rPr>
              <a:t>ột </a:t>
            </a:r>
            <a:r>
              <a:rPr lang="en-US" sz="9600" dirty="0" err="1">
                <a:effectLst/>
                <a:latin typeface="Times New Roman" panose="02020603050405020304" pitchFamily="18" charset="0"/>
                <a:ea typeface="Times New Roman" panose="02020603050405020304" pitchFamily="18" charset="0"/>
              </a:rPr>
              <a:t>phương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thức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tổ</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hợp</a:t>
            </a:r>
            <a:r>
              <a:rPr lang="en-US" sz="9600" dirty="0">
                <a:effectLst/>
                <a:latin typeface="Times New Roman" panose="02020603050405020304" pitchFamily="18" charset="0"/>
                <a:ea typeface="Times New Roman" panose="02020603050405020304" pitchFamily="18" charset="0"/>
              </a:rPr>
              <a:t> đ</a:t>
            </a:r>
            <a:r>
              <a:rPr lang="vi-VN" sz="9600" dirty="0">
                <a:effectLst/>
                <a:latin typeface="Times New Roman" panose="02020603050405020304" pitchFamily="18" charset="0"/>
                <a:ea typeface="Times New Roman" panose="02020603050405020304" pitchFamily="18" charset="0"/>
              </a:rPr>
              <a:t>ã </a:t>
            </a:r>
            <a:r>
              <a:rPr lang="en-US" sz="9600" dirty="0" err="1">
                <a:effectLst/>
                <a:latin typeface="Times New Roman" panose="02020603050405020304" pitchFamily="18" charset="0"/>
                <a:ea typeface="Times New Roman" panose="02020603050405020304" pitchFamily="18" charset="0"/>
              </a:rPr>
              <a:t>sử</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dụng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trong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năm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trước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giảm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quá</a:t>
            </a:r>
            <a:r>
              <a:rPr lang="en-US" sz="9600" dirty="0">
                <a:effectLst/>
                <a:latin typeface="Times New Roman" panose="02020603050405020304" pitchFamily="18" charset="0"/>
                <a:ea typeface="Times New Roman" panose="02020603050405020304" pitchFamily="18" charset="0"/>
              </a:rPr>
              <a:t> 30% </a:t>
            </a:r>
            <a:r>
              <a:rPr lang="vi-VN" sz="9600" dirty="0">
                <a:effectLst/>
                <a:latin typeface="Times New Roman" panose="02020603050405020304" pitchFamily="18" charset="0"/>
                <a:ea typeface="Times New Roman" panose="02020603050405020304" pitchFamily="18" charset="0"/>
              </a:rPr>
              <a:t>(</a:t>
            </a:r>
            <a:r>
              <a:rPr lang="en-US" sz="9600" dirty="0" err="1">
                <a:effectLst/>
                <a:latin typeface="Times New Roman" panose="02020603050405020304" pitchFamily="18" charset="0"/>
                <a:ea typeface="Times New Roman" panose="02020603050405020304" pitchFamily="18" charset="0"/>
              </a:rPr>
              <a:t>trong</a:t>
            </a:r>
            <a:r>
              <a:rPr lang="vi-VN" sz="9600" dirty="0">
                <a:effectLst/>
                <a:latin typeface="Times New Roman" panose="02020603050405020304" pitchFamily="18" charset="0"/>
                <a:ea typeface="Times New Roman" panose="02020603050405020304" pitchFamily="18" charset="0"/>
              </a:rPr>
              <a:t> cơ cấu </a:t>
            </a:r>
            <a:r>
              <a:rPr lang="en-US" sz="9600" dirty="0" err="1">
                <a:effectLst/>
                <a:latin typeface="Times New Roman" panose="02020603050405020304" pitchFamily="18" charset="0"/>
                <a:ea typeface="Times New Roman" panose="02020603050405020304" pitchFamily="18" charset="0"/>
              </a:rPr>
              <a:t>chỉ</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tiêu</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ngành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chương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trình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đào</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tạo</a:t>
            </a:r>
            <a:r>
              <a:rPr lang="vi-VN" sz="9600" dirty="0">
                <a:effectLst/>
                <a:latin typeface="Times New Roman" panose="02020603050405020304" pitchFamily="18" charset="0"/>
                <a:ea typeface="Times New Roman" panose="02020603050405020304" pitchFamily="18" charset="0"/>
              </a:rPr>
              <a:t>) trừ trường hợp việc thay đổi, bổ sung đó đã được công bố trước thời điểm mở đăng ký dự tuyển ít nhất 1 năm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tránh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làm</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ảnh</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hưởng</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tới</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việc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học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tập</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ôn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luyện</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của</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các</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thí</a:t>
            </a:r>
            <a:r>
              <a:rPr lang="en-US" sz="9600" dirty="0">
                <a:effectLst/>
                <a:latin typeface="Times New Roman" panose="02020603050405020304" pitchFamily="18" charset="0"/>
                <a:ea typeface="Times New Roman" panose="02020603050405020304" pitchFamily="18" charset="0"/>
              </a:rPr>
              <a:t> </a:t>
            </a:r>
            <a:r>
              <a:rPr lang="en-US" sz="9600" dirty="0" err="1">
                <a:effectLst/>
                <a:latin typeface="Times New Roman" panose="02020603050405020304" pitchFamily="18" charset="0"/>
                <a:ea typeface="Times New Roman" panose="02020603050405020304" pitchFamily="18" charset="0"/>
              </a:rPr>
              <a:t>sinh</a:t>
            </a:r>
            <a:r>
              <a:rPr lang="en-US" sz="9600" dirty="0">
                <a:effectLst/>
                <a:latin typeface="Times New Roman" panose="02020603050405020304" pitchFamily="18" charset="0"/>
                <a:ea typeface="Times New Roman" panose="02020603050405020304" pitchFamily="18" charset="0"/>
              </a:rPr>
              <a:t>.</a:t>
            </a:r>
          </a:p>
          <a:p>
            <a:pPr indent="0" algn="just">
              <a:lnSpc>
                <a:spcPts val="3000"/>
              </a:lnSpc>
              <a:spcBef>
                <a:spcPts val="600"/>
              </a:spcBef>
              <a:spcAft>
                <a:spcPts val="6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 Cập nhật lên cơ sở dữ liệu ngành kết quả học tập cấp THPT của thí sinh. </a:t>
            </a:r>
          </a:p>
        </p:txBody>
      </p:sp>
    </p:spTree>
    <p:extLst>
      <p:ext uri="{BB962C8B-B14F-4D97-AF65-F5344CB8AC3E}">
        <p14:creationId xmlns:p14="http://schemas.microsoft.com/office/powerpoint/2010/main" val="400132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a:t>
            </a:r>
            <a:r>
              <a:rPr lang="en-US" sz="2400" b="1" dirty="0">
                <a:solidFill>
                  <a:srgbClr val="FF0000"/>
                </a:solidFill>
                <a:latin typeface="Times New Roman" panose="02020603050405020304" pitchFamily="18" charset="0"/>
                <a:cs typeface="Times New Roman" panose="02020603050405020304" pitchFamily="18" charset="0"/>
              </a:rPr>
              <a:t/>
            </a:r>
            <a:br>
              <a:rPr lang="en-US"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8</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304800" y="1025246"/>
            <a:ext cx="11049000" cy="5220243"/>
          </a:xfrm>
        </p:spPr>
        <p:txBody>
          <a:bodyPr>
            <a:normAutofit/>
          </a:bodyPr>
          <a:lstStyle/>
          <a:p>
            <a:pPr marL="571500" indent="-342900" algn="just">
              <a:lnSpc>
                <a:spcPts val="2700"/>
              </a:lnSpc>
              <a:spcBef>
                <a:spcPts val="600"/>
              </a:spcBef>
              <a:spcAft>
                <a:spcPts val="600"/>
              </a:spcAft>
              <a:buFontTx/>
              <a:buChar char="-"/>
            </a:pPr>
            <a:r>
              <a:rPr lang="en-US" sz="2400" dirty="0">
                <a:latin typeface="Times New Roman" panose="02020603050405020304" pitchFamily="18" charset="0"/>
              </a:rPr>
              <a:t>Các trường cần quy định phương án giải quyết các rủi ro - công khai trong đề án tuyển sinh.</a:t>
            </a:r>
          </a:p>
          <a:p>
            <a:pPr marL="571500" indent="-342900" algn="just">
              <a:lnSpc>
                <a:spcPts val="2700"/>
              </a:lnSpc>
              <a:spcBef>
                <a:spcPts val="600"/>
              </a:spcBef>
              <a:spcAft>
                <a:spcPts val="600"/>
              </a:spcAft>
              <a:buFontTx/>
              <a:buChar char="-"/>
            </a:pPr>
            <a:r>
              <a:rPr lang="en-US" sz="2400" dirty="0">
                <a:latin typeface="Times New Roman" panose="02020603050405020304" pitchFamily="18" charset="0"/>
              </a:rPr>
              <a:t>Thí sinh xác nhận nhập học </a:t>
            </a:r>
            <a:r>
              <a:rPr lang="en-US" sz="2400" b="1" dirty="0">
                <a:latin typeface="Times New Roman" panose="02020603050405020304" pitchFamily="18" charset="0"/>
              </a:rPr>
              <a:t>trực tuyến </a:t>
            </a:r>
            <a:r>
              <a:rPr lang="en-US" sz="2400" dirty="0">
                <a:latin typeface="Times New Roman" panose="02020603050405020304" pitchFamily="18" charset="0"/>
              </a:rPr>
              <a:t>trên hệ thống.</a:t>
            </a:r>
          </a:p>
          <a:p>
            <a:pPr marL="0" indent="0" algn="just">
              <a:lnSpc>
                <a:spcPts val="2700"/>
              </a:lnSpc>
              <a:spcBef>
                <a:spcPts val="600"/>
              </a:spcBef>
              <a:spcAft>
                <a:spcPts val="600"/>
              </a:spcAft>
              <a:buNone/>
            </a:pPr>
            <a:r>
              <a:rPr lang="en-US" sz="2400" dirty="0">
                <a:latin typeface="Times New Roman" panose="02020603050405020304" pitchFamily="18" charset="0"/>
              </a:rPr>
              <a:t>    - Từ năm 2023, CSĐT </a:t>
            </a:r>
            <a:r>
              <a:rPr lang="vi-VN" sz="2400" dirty="0">
                <a:latin typeface="Times New Roman" panose="02020603050405020304" pitchFamily="18" charset="0"/>
              </a:rPr>
              <a:t>ban hành quy chế tuyển sinh của các trường trên khung quy chế của Bộ, bảo đảm tính tự chủ các trường</a:t>
            </a:r>
            <a:r>
              <a:rPr lang="en-US" sz="2400" dirty="0">
                <a:latin typeface="Times New Roman" panose="02020603050405020304" pitchFamily="18" charset="0"/>
              </a:rPr>
              <a:t>.</a:t>
            </a:r>
            <a:r>
              <a:rPr lang="vi-VN" sz="2400" dirty="0">
                <a:latin typeface="Times New Roman" panose="02020603050405020304" pitchFamily="18" charset="0"/>
              </a:rPr>
              <a:t>      </a:t>
            </a:r>
            <a:endParaRPr lang="en-US" sz="2400" dirty="0">
              <a:latin typeface="Times New Roman" panose="02020603050405020304" pitchFamily="18" charset="0"/>
            </a:endParaRPr>
          </a:p>
          <a:p>
            <a:pPr marL="0" indent="0" algn="just">
              <a:lnSpc>
                <a:spcPts val="2700"/>
              </a:lnSpc>
              <a:spcBef>
                <a:spcPts val="600"/>
              </a:spcBef>
              <a:spcAft>
                <a:spcPts val="600"/>
              </a:spcAft>
              <a:buNone/>
            </a:pPr>
            <a:r>
              <a:rPr lang="en-US" sz="2400" dirty="0">
                <a:latin typeface="Times New Roman" panose="02020603050405020304" pitchFamily="18" charset="0"/>
              </a:rPr>
              <a:t>     - </a:t>
            </a:r>
            <a:r>
              <a:rPr lang="vi-VN" sz="2400" dirty="0">
                <a:latin typeface="Times New Roman" panose="02020603050405020304" pitchFamily="18" charset="0"/>
              </a:rPr>
              <a:t>Từ năm 2023 áp dụng chính sách ưu tiên như sau:</a:t>
            </a:r>
            <a:endParaRPr lang="en-US" sz="2400" dirty="0">
              <a:latin typeface="Times New Roman" panose="02020603050405020304" pitchFamily="18" charset="0"/>
            </a:endParaRPr>
          </a:p>
          <a:p>
            <a:pPr marL="0" lvl="0" indent="0" algn="just">
              <a:lnSpc>
                <a:spcPts val="2700"/>
              </a:lnSpc>
              <a:spcBef>
                <a:spcPts val="600"/>
              </a:spcBef>
              <a:spcAft>
                <a:spcPts val="600"/>
              </a:spcAft>
              <a:buNone/>
            </a:pPr>
            <a:r>
              <a:rPr lang="en-US" sz="2400" dirty="0">
                <a:latin typeface="Times New Roman" panose="02020603050405020304" pitchFamily="18" charset="0"/>
              </a:rPr>
              <a:t>      (</a:t>
            </a:r>
            <a:r>
              <a:rPr lang="en-US" sz="2400" dirty="0" err="1">
                <a:latin typeface="Times New Roman" panose="02020603050405020304" pitchFamily="18" charset="0"/>
              </a:rPr>
              <a:t>i</a:t>
            </a:r>
            <a:r>
              <a:rPr lang="en-US" sz="2400" dirty="0">
                <a:latin typeface="Times New Roman" panose="02020603050405020304" pitchFamily="18" charset="0"/>
              </a:rPr>
              <a:t>) T</a:t>
            </a:r>
            <a:r>
              <a:rPr lang="vi-VN" sz="2400" dirty="0">
                <a:latin typeface="Times New Roman" panose="02020603050405020304" pitchFamily="18" charset="0"/>
              </a:rPr>
              <a:t>hí sinh được hưởng chính sách ưu tiên khu vực theo quy định trong năm tốt nghiệp THPT (hoặc trung cấp) và một năm kế tiếp</a:t>
            </a:r>
            <a:r>
              <a:rPr lang="en-US" sz="2400" dirty="0">
                <a:latin typeface="Times New Roman" panose="02020603050405020304" pitchFamily="18" charset="0"/>
              </a:rPr>
              <a:t>.</a:t>
            </a:r>
          </a:p>
          <a:p>
            <a:pPr marL="0" lvl="0" indent="0" algn="just">
              <a:lnSpc>
                <a:spcPts val="2700"/>
              </a:lnSpc>
              <a:spcBef>
                <a:spcPts val="600"/>
              </a:spcBef>
              <a:spcAft>
                <a:spcPts val="600"/>
              </a:spcAft>
              <a:buNone/>
            </a:pPr>
            <a:r>
              <a:rPr lang="en-US" sz="2400" dirty="0">
                <a:latin typeface="Times New Roman" panose="02020603050405020304" pitchFamily="18" charset="0"/>
              </a:rPr>
              <a:t>       (ii) Đ</a:t>
            </a:r>
            <a:r>
              <a:rPr lang="vi-VN" sz="2400" dirty="0">
                <a:latin typeface="Times New Roman" panose="02020603050405020304" pitchFamily="18" charset="0"/>
              </a:rPr>
              <a:t>iểm ưu tiên đối với thí sinh đạt tổng điểm từ 22,5 trở lên (khi quy đổi về điểm theo thang 10 và tổng điểm 3 môn tối đa là 30) được xác định theo công thức sau:</a:t>
            </a:r>
            <a:endParaRPr lang="en-US" sz="2400" dirty="0">
              <a:latin typeface="Times New Roman" panose="02020603050405020304" pitchFamily="18" charset="0"/>
            </a:endParaRPr>
          </a:p>
          <a:p>
            <a:pPr marL="685800" indent="0" algn="just">
              <a:lnSpc>
                <a:spcPts val="2700"/>
              </a:lnSpc>
              <a:spcBef>
                <a:spcPts val="600"/>
              </a:spcBef>
              <a:spcAft>
                <a:spcPts val="600"/>
              </a:spcAft>
              <a:buNone/>
            </a:pPr>
            <a:r>
              <a:rPr lang="vi-VN" sz="2400" dirty="0">
                <a:latin typeface="Times New Roman" panose="02020603050405020304" pitchFamily="18" charset="0"/>
              </a:rPr>
              <a:t>Điểm ưu tiên = [(30 – Tổng điểm đạt được)/7,5] × Mức điểm ưu tiên quy định tại khoản 1, 2 </a:t>
            </a:r>
            <a:r>
              <a:rPr lang="en-US" sz="2400" dirty="0" err="1">
                <a:latin typeface="Times New Roman" panose="02020603050405020304" pitchFamily="18" charset="0"/>
              </a:rPr>
              <a:t>Điều</a:t>
            </a:r>
            <a:r>
              <a:rPr lang="en-US" sz="2400" dirty="0">
                <a:latin typeface="Times New Roman" panose="02020603050405020304" pitchFamily="18" charset="0"/>
              </a:rPr>
              <a:t> 7 </a:t>
            </a:r>
            <a:r>
              <a:rPr lang="en-US" sz="2400" dirty="0" err="1">
                <a:latin typeface="Times New Roman" panose="02020603050405020304" pitchFamily="18" charset="0"/>
              </a:rPr>
              <a:t>quy</a:t>
            </a:r>
            <a:r>
              <a:rPr lang="en-US" sz="2400" dirty="0">
                <a:latin typeface="Times New Roman" panose="02020603050405020304" pitchFamily="18" charset="0"/>
              </a:rPr>
              <a:t> </a:t>
            </a:r>
            <a:r>
              <a:rPr lang="en-US" sz="2400" dirty="0" err="1">
                <a:latin typeface="Times New Roman" panose="02020603050405020304" pitchFamily="18" charset="0"/>
              </a:rPr>
              <a:t>chế</a:t>
            </a:r>
            <a:endParaRPr lang="en-US" sz="2400" dirty="0">
              <a:latin typeface="Times New Roman" panose="02020603050405020304" pitchFamily="18" charset="0"/>
            </a:endParaRPr>
          </a:p>
          <a:p>
            <a:pPr marL="0" indent="0">
              <a:spcBef>
                <a:spcPts val="600"/>
              </a:spcBef>
              <a:spcAft>
                <a:spcPts val="600"/>
              </a:spcAft>
              <a:buNone/>
            </a:pP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0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640C-7164-4184-96ED-1BF292B02A9A}"/>
              </a:ext>
            </a:extLst>
          </p:cNvPr>
          <p:cNvSpPr>
            <a:spLocks noGrp="1"/>
          </p:cNvSpPr>
          <p:nvPr>
            <p:ph type="title"/>
          </p:nvPr>
        </p:nvSpPr>
        <p:spPr/>
        <p:txBody>
          <a:bodyPr vert="horz" lIns="91440" tIns="45720" rIns="91440" bIns="45720" rtlCol="0" anchor="ctr">
            <a:no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QUY CHẾ TUYỂN SINH – THÍ SINH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2072A1DF-7737-492F-92EE-24480C35C162}"/>
              </a:ext>
            </a:extLst>
          </p:cNvPr>
          <p:cNvSpPr>
            <a:spLocks noGrp="1"/>
          </p:cNvSpPr>
          <p:nvPr>
            <p:ph type="sldNum" sz="quarter" idx="12"/>
          </p:nvPr>
        </p:nvSpPr>
        <p:spPr/>
        <p:txBody>
          <a:bodyPr/>
          <a:lstStyle/>
          <a:p>
            <a:fld id="{F5A93664-4001-489D-A54D-DF90463AD0CA}" type="slidenum">
              <a:rPr lang="en-US" smtClean="0"/>
              <a:t>9</a:t>
            </a:fld>
            <a:endParaRPr lang="en-US" dirty="0"/>
          </a:p>
        </p:txBody>
      </p:sp>
      <p:sp>
        <p:nvSpPr>
          <p:cNvPr id="5" name="Content Placeholder 5">
            <a:extLst>
              <a:ext uri="{FF2B5EF4-FFF2-40B4-BE49-F238E27FC236}">
                <a16:creationId xmlns:a16="http://schemas.microsoft.com/office/drawing/2014/main" xmlns="" id="{BB1CC4C0-2AD0-4B08-90CF-08F2EF2AE73D}"/>
              </a:ext>
            </a:extLst>
          </p:cNvPr>
          <p:cNvSpPr>
            <a:spLocks noGrp="1"/>
          </p:cNvSpPr>
          <p:nvPr>
            <p:ph idx="1"/>
          </p:nvPr>
        </p:nvSpPr>
        <p:spPr>
          <a:xfrm>
            <a:off x="764308" y="969827"/>
            <a:ext cx="10910455" cy="5220243"/>
          </a:xfrm>
        </p:spPr>
        <p:txBody>
          <a:bodyPr>
            <a:normAutofit fontScale="25000" lnSpcReduction="20000"/>
          </a:bodyPr>
          <a:lstStyle/>
          <a:p>
            <a:pPr marL="0" indent="0">
              <a:lnSpc>
                <a:spcPts val="2880"/>
              </a:lnSpc>
              <a:spcBef>
                <a:spcPts val="600"/>
              </a:spcBef>
              <a:spcAft>
                <a:spcPts val="600"/>
              </a:spcAft>
              <a:buNone/>
            </a:pPr>
            <a:r>
              <a:rPr lang="en-US" sz="9600" b="1" i="1" dirty="0">
                <a:latin typeface="Times New Roman" panose="02020603050405020304" pitchFamily="18" charset="0"/>
                <a:cs typeface="Times New Roman" panose="02020603050405020304" pitchFamily="18" charset="0"/>
              </a:rPr>
              <a:t>2.2.2 </a:t>
            </a:r>
            <a:r>
              <a:rPr lang="en-US" sz="9600" b="1" i="1" dirty="0" err="1">
                <a:latin typeface="Times New Roman" panose="02020603050405020304" pitchFamily="18" charset="0"/>
                <a:cs typeface="Times New Roman" panose="02020603050405020304" pitchFamily="18" charset="0"/>
              </a:rPr>
              <a:t>Một</a:t>
            </a:r>
            <a:r>
              <a:rPr lang="en-US" sz="9600" b="1" i="1" dirty="0">
                <a:latin typeface="Times New Roman" panose="02020603050405020304" pitchFamily="18" charset="0"/>
                <a:cs typeface="Times New Roman" panose="02020603050405020304" pitchFamily="18" charset="0"/>
              </a:rPr>
              <a:t> </a:t>
            </a:r>
            <a:r>
              <a:rPr lang="en-US" sz="9600" b="1" i="1" dirty="0" err="1">
                <a:latin typeface="Times New Roman" panose="02020603050405020304" pitchFamily="18" charset="0"/>
                <a:cs typeface="Times New Roman" panose="02020603050405020304" pitchFamily="18" charset="0"/>
              </a:rPr>
              <a:t>số</a:t>
            </a:r>
            <a:r>
              <a:rPr lang="en-US" sz="9600" b="1" i="1" dirty="0">
                <a:latin typeface="Times New Roman" panose="02020603050405020304" pitchFamily="18" charset="0"/>
                <a:cs typeface="Times New Roman" panose="02020603050405020304" pitchFamily="18" charset="0"/>
              </a:rPr>
              <a:t> </a:t>
            </a:r>
            <a:r>
              <a:rPr lang="en-US" sz="9600" b="1" i="1" dirty="0" err="1">
                <a:latin typeface="Times New Roman" panose="02020603050405020304" pitchFamily="18" charset="0"/>
                <a:cs typeface="Times New Roman" panose="02020603050405020304" pitchFamily="18" charset="0"/>
              </a:rPr>
              <a:t>nội</a:t>
            </a:r>
            <a:r>
              <a:rPr lang="en-US" sz="9600" b="1" i="1" dirty="0">
                <a:latin typeface="Times New Roman" panose="02020603050405020304" pitchFamily="18" charset="0"/>
                <a:cs typeface="Times New Roman" panose="02020603050405020304" pitchFamily="18" charset="0"/>
              </a:rPr>
              <a:t> dung </a:t>
            </a:r>
            <a:r>
              <a:rPr lang="en-US" sz="9600" b="1" i="1" dirty="0" err="1">
                <a:latin typeface="Times New Roman" panose="02020603050405020304" pitchFamily="18" charset="0"/>
                <a:cs typeface="Times New Roman" panose="02020603050405020304" pitchFamily="18" charset="0"/>
              </a:rPr>
              <a:t>lưu</a:t>
            </a:r>
            <a:r>
              <a:rPr lang="en-US" sz="9600" b="1" i="1" dirty="0">
                <a:latin typeface="Times New Roman" panose="02020603050405020304" pitchFamily="18" charset="0"/>
                <a:cs typeface="Times New Roman" panose="02020603050405020304" pitchFamily="18" charset="0"/>
              </a:rPr>
              <a:t> ý </a:t>
            </a:r>
            <a:r>
              <a:rPr lang="en-US" sz="9600" b="1" i="1" dirty="0" err="1">
                <a:latin typeface="Times New Roman" panose="02020603050405020304" pitchFamily="18" charset="0"/>
                <a:cs typeface="Times New Roman" panose="02020603050405020304" pitchFamily="18" charset="0"/>
              </a:rPr>
              <a:t>triển</a:t>
            </a:r>
            <a:r>
              <a:rPr lang="en-US" sz="9600" b="1" i="1" dirty="0">
                <a:latin typeface="Times New Roman" panose="02020603050405020304" pitchFamily="18" charset="0"/>
                <a:cs typeface="Times New Roman" panose="02020603050405020304" pitchFamily="18" charset="0"/>
              </a:rPr>
              <a:t> </a:t>
            </a:r>
            <a:r>
              <a:rPr lang="en-US" sz="9600" b="1" i="1" dirty="0" err="1">
                <a:latin typeface="Times New Roman" panose="02020603050405020304" pitchFamily="18" charset="0"/>
                <a:cs typeface="Times New Roman" panose="02020603050405020304" pitchFamily="18" charset="0"/>
              </a:rPr>
              <a:t>khai</a:t>
            </a:r>
            <a:r>
              <a:rPr lang="en-US" sz="9600" b="1" dirty="0">
                <a:latin typeface="Times New Roman" panose="02020603050405020304" pitchFamily="18" charset="0"/>
                <a:cs typeface="Times New Roman" panose="02020603050405020304" pitchFamily="18" charset="0"/>
              </a:rPr>
              <a:t> </a:t>
            </a:r>
          </a:p>
          <a:p>
            <a:pPr marL="0" indent="0">
              <a:lnSpc>
                <a:spcPts val="2880"/>
              </a:lnSpc>
              <a:spcBef>
                <a:spcPts val="600"/>
              </a:spcBef>
              <a:spcAft>
                <a:spcPts val="600"/>
              </a:spcAft>
              <a:buNone/>
            </a:pPr>
            <a:r>
              <a:rPr lang="en-US" sz="9600" b="1" dirty="0">
                <a:latin typeface="Times New Roman" panose="02020603050405020304" pitchFamily="18" charset="0"/>
                <a:cs typeface="Times New Roman" panose="02020603050405020304" pitchFamily="18" charset="0"/>
              </a:rPr>
              <a:t>a) </a:t>
            </a:r>
            <a:r>
              <a:rPr lang="es-ES" sz="9600" b="1" i="1" dirty="0">
                <a:latin typeface="Times New Roman" panose="02020603050405020304" pitchFamily="18" charset="0"/>
                <a:cs typeface="Times New Roman" panose="02020603050405020304" pitchFamily="18" charset="0"/>
              </a:rPr>
              <a:t>Đối với thí sinh</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ts val="2880"/>
              </a:lnSpc>
              <a:spcBef>
                <a:spcPts val="600"/>
              </a:spcBef>
              <a:spcAft>
                <a:spcPts val="600"/>
              </a:spcAft>
              <a:buFontTx/>
              <a:buChar char="-"/>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Tìm hiểu kỹ thông tin tuyển sinh của các cơ sở đào tạo (CSĐT) trên đề án tuyển sinh của CSĐT và thực hiện các quy định của CSĐT. </a:t>
            </a:r>
          </a:p>
          <a:p>
            <a:pPr>
              <a:lnSpc>
                <a:spcPts val="2880"/>
              </a:lnSpc>
              <a:spcBef>
                <a:spcPts val="600"/>
              </a:spcBef>
              <a:spcAft>
                <a:spcPts val="600"/>
              </a:spcAft>
              <a:buFontTx/>
              <a:buChar char="-"/>
            </a:pPr>
            <a:r>
              <a:rPr lang="en-US" sz="9600" dirty="0" err="1">
                <a:solidFill>
                  <a:srgbClr val="000000"/>
                </a:solidFill>
                <a:effectLst/>
                <a:latin typeface="Times New Roman" panose="02020603050405020304" pitchFamily="18" charset="0"/>
                <a:ea typeface="Calibri" panose="020F0502020204030204" pitchFamily="34" charset="0"/>
              </a:rPr>
              <a:t>Khai</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báo</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đầy</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đủ</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và</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bảo</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đảm</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tính</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chính</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xác</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của</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tất</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cả</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thông</a:t>
            </a:r>
            <a:r>
              <a:rPr lang="en-US" sz="9600" dirty="0">
                <a:solidFill>
                  <a:srgbClr val="000000"/>
                </a:solidFill>
                <a:effectLst/>
                <a:latin typeface="Times New Roman" panose="02020603050405020304" pitchFamily="18" charset="0"/>
                <a:ea typeface="Calibri" panose="020F0502020204030204" pitchFamily="34" charset="0"/>
              </a:rPr>
              <a:t> tin </a:t>
            </a:r>
            <a:r>
              <a:rPr lang="en-US" sz="9600" dirty="0" err="1">
                <a:solidFill>
                  <a:srgbClr val="000000"/>
                </a:solidFill>
                <a:effectLst/>
                <a:latin typeface="Times New Roman" panose="02020603050405020304" pitchFamily="18" charset="0"/>
                <a:ea typeface="Calibri" panose="020F0502020204030204" pitchFamily="34" charset="0"/>
              </a:rPr>
              <a:t>đăng</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ký</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dự</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tuyển</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đặc</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biệt</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thông</a:t>
            </a:r>
            <a:r>
              <a:rPr lang="en-US" sz="9600" dirty="0">
                <a:solidFill>
                  <a:srgbClr val="000000"/>
                </a:solidFill>
                <a:effectLst/>
                <a:latin typeface="Times New Roman" panose="02020603050405020304" pitchFamily="18" charset="0"/>
                <a:ea typeface="Calibri" panose="020F0502020204030204" pitchFamily="34" charset="0"/>
              </a:rPr>
              <a:t> tin </a:t>
            </a:r>
            <a:r>
              <a:rPr lang="en-US" sz="9600" dirty="0" err="1">
                <a:solidFill>
                  <a:srgbClr val="000000"/>
                </a:solidFill>
                <a:effectLst/>
                <a:latin typeface="Times New Roman" panose="02020603050405020304" pitchFamily="18" charset="0"/>
                <a:ea typeface="Calibri" panose="020F0502020204030204" pitchFamily="34" charset="0"/>
              </a:rPr>
              <a:t>khu</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vực</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và</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đối</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tượng</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ưu</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tiên</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nếu</a:t>
            </a:r>
            <a:r>
              <a:rPr lang="en-US" sz="9600" dirty="0">
                <a:solidFill>
                  <a:srgbClr val="000000"/>
                </a:solidFill>
                <a:effectLst/>
                <a:latin typeface="Times New Roman" panose="02020603050405020304" pitchFamily="18" charset="0"/>
                <a:ea typeface="Calibri" panose="020F0502020204030204" pitchFamily="34" charset="0"/>
              </a:rPr>
              <a:t> </a:t>
            </a:r>
            <a:r>
              <a:rPr lang="en-US" sz="9600" dirty="0" err="1">
                <a:solidFill>
                  <a:srgbClr val="000000"/>
                </a:solidFill>
                <a:effectLst/>
                <a:latin typeface="Times New Roman" panose="02020603050405020304" pitchFamily="18" charset="0"/>
                <a:ea typeface="Calibri" panose="020F0502020204030204" pitchFamily="34" charset="0"/>
              </a:rPr>
              <a:t>có</a:t>
            </a:r>
            <a:r>
              <a:rPr lang="en-US" sz="9600" dirty="0">
                <a:solidFill>
                  <a:srgbClr val="000000"/>
                </a:solidFill>
                <a:effectLst/>
                <a:latin typeface="Times New Roman" panose="02020603050405020304" pitchFamily="18" charset="0"/>
                <a:ea typeface="Calibri" panose="020F0502020204030204" pitchFamily="34" charset="0"/>
              </a:rPr>
              <a:t>).</a:t>
            </a:r>
            <a:endParaRPr lang="en-US" sz="9600" dirty="0">
              <a:effectLst/>
              <a:latin typeface="Times New Roman" panose="02020603050405020304" pitchFamily="18" charset="0"/>
              <a:ea typeface="Times New Roman" panose="02020603050405020304" pitchFamily="18" charset="0"/>
            </a:endParaRPr>
          </a:p>
          <a:p>
            <a:pPr marL="0" indent="0" algn="just">
              <a:lnSpc>
                <a:spcPts val="2880"/>
              </a:lnSpc>
              <a:spcBef>
                <a:spcPts val="600"/>
              </a:spcBef>
              <a:spcAft>
                <a:spcPts val="600"/>
              </a:spcAft>
              <a:buNone/>
            </a:pPr>
            <a:r>
              <a:rPr lang="en-US" sz="9600" dirty="0">
                <a:solidFill>
                  <a:srgbClr val="000000"/>
                </a:solidFill>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Thí</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sinh</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đăng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ký</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phương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thức</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thẳng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ưu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tiên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xét</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tuyển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theo</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quy</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định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của</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Quy</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chế</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sinh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hiện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hành</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trước</a:t>
            </a:r>
            <a:r>
              <a:rPr lang="en-US" sz="9600" dirty="0">
                <a:solidFill>
                  <a:srgbClr val="000000"/>
                </a:solidFill>
                <a:effectLst/>
                <a:latin typeface="Times New Roman" panose="02020603050405020304" pitchFamily="18" charset="0"/>
                <a:ea typeface="Times New Roman" panose="02020603050405020304" pitchFamily="18" charset="0"/>
              </a:rPr>
              <a:t> 17 </a:t>
            </a:r>
            <a:r>
              <a:rPr lang="en-US" sz="9600" dirty="0" err="1">
                <a:solidFill>
                  <a:srgbClr val="000000"/>
                </a:solidFill>
                <a:effectLst/>
                <a:latin typeface="Times New Roman" panose="02020603050405020304" pitchFamily="18" charset="0"/>
                <a:ea typeface="Times New Roman" panose="02020603050405020304" pitchFamily="18" charset="0"/>
              </a:rPr>
              <a:t>giờ</a:t>
            </a:r>
            <a:r>
              <a:rPr lang="en-US" sz="9600" dirty="0">
                <a:solidFill>
                  <a:srgbClr val="000000"/>
                </a:solidFill>
                <a:effectLst/>
                <a:latin typeface="Times New Roman" panose="02020603050405020304" pitchFamily="18" charset="0"/>
                <a:ea typeface="Times New Roman" panose="02020603050405020304" pitchFamily="18" charset="0"/>
              </a:rPr>
              <a:t> 00 </a:t>
            </a:r>
            <a:r>
              <a:rPr lang="en-US" sz="9600" dirty="0" err="1">
                <a:solidFill>
                  <a:srgbClr val="000000"/>
                </a:solidFill>
                <a:effectLst/>
                <a:latin typeface="Times New Roman" panose="02020603050405020304" pitchFamily="18" charset="0"/>
                <a:ea typeface="Times New Roman" panose="02020603050405020304" pitchFamily="18" charset="0"/>
              </a:rPr>
              <a:t>ngày</a:t>
            </a:r>
            <a:r>
              <a:rPr lang="en-US" sz="9600" dirty="0">
                <a:solidFill>
                  <a:srgbClr val="000000"/>
                </a:solidFill>
                <a:effectLst/>
                <a:latin typeface="Times New Roman" panose="02020603050405020304" pitchFamily="18" charset="0"/>
                <a:ea typeface="Times New Roman" panose="02020603050405020304" pitchFamily="18" charset="0"/>
              </a:rPr>
              <a:t> 15/7/2022, </a:t>
            </a:r>
            <a:r>
              <a:rPr lang="en-US" sz="9600" spc="-20" dirty="0">
                <a:solidFill>
                  <a:srgbClr val="000000"/>
                </a:solidFill>
                <a:effectLst/>
                <a:latin typeface="Times New Roman" panose="02020603050405020304" pitchFamily="18" charset="0"/>
                <a:ea typeface="Times New Roman" panose="02020603050405020304" pitchFamily="18" charset="0"/>
              </a:rPr>
              <a:t>n</a:t>
            </a:r>
            <a:r>
              <a:rPr lang="vi-VN" sz="9600" spc="-20" dirty="0">
                <a:solidFill>
                  <a:srgbClr val="000000"/>
                </a:solidFill>
                <a:effectLst/>
                <a:latin typeface="Times New Roman" panose="02020603050405020304" pitchFamily="18" charset="0"/>
                <a:ea typeface="Times New Roman" panose="02020603050405020304" pitchFamily="18" charset="0"/>
              </a:rPr>
              <a:t>ộp </a:t>
            </a:r>
            <a:r>
              <a:rPr lang="en-US" sz="9600" spc="-20" dirty="0" err="1">
                <a:solidFill>
                  <a:srgbClr val="000000"/>
                </a:solidFill>
                <a:effectLst/>
                <a:latin typeface="Times New Roman" panose="02020603050405020304" pitchFamily="18" charset="0"/>
                <a:ea typeface="Times New Roman" panose="02020603050405020304" pitchFamily="18" charset="0"/>
              </a:rPr>
              <a:t>Hồ</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sơ</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xét</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thẳng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và</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ưu</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tiên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xét</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tuyển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mẫu</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Phụ</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lục</a:t>
            </a:r>
            <a:r>
              <a:rPr lang="en-US" sz="9600" dirty="0">
                <a:solidFill>
                  <a:srgbClr val="000000"/>
                </a:solidFill>
                <a:effectLst/>
                <a:latin typeface="Times New Roman" panose="02020603050405020304" pitchFamily="18" charset="0"/>
                <a:ea typeface="Times New Roman" panose="02020603050405020304" pitchFamily="18" charset="0"/>
              </a:rPr>
              <a:t> III, IV) </a:t>
            </a:r>
            <a:r>
              <a:rPr lang="en-US" sz="9600" spc="-20" dirty="0">
                <a:solidFill>
                  <a:srgbClr val="000000"/>
                </a:solidFill>
                <a:effectLst/>
                <a:latin typeface="Times New Roman" panose="02020603050405020304" pitchFamily="18" charset="0"/>
                <a:ea typeface="Times New Roman" panose="02020603050405020304" pitchFamily="18" charset="0"/>
              </a:rPr>
              <a:t>(</a:t>
            </a:r>
            <a:r>
              <a:rPr lang="en-US" sz="9600" spc="-20" dirty="0" err="1">
                <a:solidFill>
                  <a:srgbClr val="000000"/>
                </a:solidFill>
                <a:effectLst/>
                <a:latin typeface="Times New Roman" panose="02020603050405020304" pitchFamily="18" charset="0"/>
                <a:ea typeface="Times New Roman" panose="02020603050405020304" pitchFamily="18" charset="0"/>
              </a:rPr>
              <a:t>không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giới</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hạn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số</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nguyện</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vọng</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về</a:t>
            </a:r>
            <a:r>
              <a:rPr lang="en-US" sz="9600" spc="-20" dirty="0">
                <a:solidFill>
                  <a:srgbClr val="000000"/>
                </a:solidFill>
                <a:effectLst/>
                <a:latin typeface="Times New Roman" panose="02020603050405020304" pitchFamily="18" charset="0"/>
                <a:ea typeface="Times New Roman" panose="02020603050405020304" pitchFamily="18" charset="0"/>
              </a:rPr>
              <a:t> </a:t>
            </a:r>
            <a:r>
              <a:rPr lang="en-US" sz="9600" spc="-20" dirty="0" err="1">
                <a:solidFill>
                  <a:srgbClr val="000000"/>
                </a:solidFill>
                <a:effectLst/>
                <a:latin typeface="Times New Roman" panose="02020603050405020304" pitchFamily="18" charset="0"/>
                <a:ea typeface="Times New Roman" panose="02020603050405020304" pitchFamily="18" charset="0"/>
              </a:rPr>
              <a:t>các</a:t>
            </a:r>
            <a:r>
              <a:rPr lang="en-US" sz="9600" spc="-20" dirty="0">
                <a:solidFill>
                  <a:srgbClr val="000000"/>
                </a:solidFill>
                <a:effectLst/>
                <a:latin typeface="Times New Roman" panose="02020603050405020304" pitchFamily="18" charset="0"/>
                <a:ea typeface="Times New Roman" panose="02020603050405020304" pitchFamily="18" charset="0"/>
              </a:rPr>
              <a:t> CSĐT </a:t>
            </a:r>
            <a:r>
              <a:rPr lang="en-US" sz="9600" dirty="0" err="1">
                <a:solidFill>
                  <a:srgbClr val="000000"/>
                </a:solidFill>
                <a:effectLst/>
                <a:latin typeface="Times New Roman" panose="02020603050405020304" pitchFamily="18" charset="0"/>
                <a:ea typeface="Times New Roman" panose="02020603050405020304" pitchFamily="18" charset="0"/>
              </a:rPr>
              <a:t>theo</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hướng</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dẫn</a:t>
            </a:r>
            <a:r>
              <a:rPr lang="en-US" sz="9600" dirty="0">
                <a:solidFill>
                  <a:srgbClr val="000000"/>
                </a:solidFill>
                <a:effectLst/>
                <a:latin typeface="Times New Roman" panose="02020603050405020304" pitchFamily="18" charset="0"/>
                <a:ea typeface="Times New Roman" panose="02020603050405020304" pitchFamily="18" charset="0"/>
              </a:rPr>
              <a:t> </a:t>
            </a:r>
            <a:r>
              <a:rPr lang="en-US" sz="9600" dirty="0" err="1">
                <a:solidFill>
                  <a:srgbClr val="000000"/>
                </a:solidFill>
                <a:effectLst/>
                <a:latin typeface="Times New Roman" panose="02020603050405020304" pitchFamily="18" charset="0"/>
                <a:ea typeface="Times New Roman" panose="02020603050405020304" pitchFamily="18" charset="0"/>
              </a:rPr>
              <a:t>của</a:t>
            </a:r>
            <a:r>
              <a:rPr lang="en-US" sz="9600" dirty="0">
                <a:solidFill>
                  <a:srgbClr val="000000"/>
                </a:solidFill>
                <a:effectLst/>
                <a:latin typeface="Times New Roman" panose="02020603050405020304" pitchFamily="18" charset="0"/>
                <a:ea typeface="Times New Roman" panose="02020603050405020304" pitchFamily="18" charset="0"/>
              </a:rPr>
              <a:t> CSĐT. </a:t>
            </a:r>
            <a:endParaRPr lang="en-US" sz="9600" dirty="0">
              <a:effectLst/>
              <a:latin typeface="Times New Roman" panose="02020603050405020304" pitchFamily="18" charset="0"/>
              <a:ea typeface="Times New Roman" panose="02020603050405020304" pitchFamily="18" charset="0"/>
            </a:endParaRPr>
          </a:p>
          <a:p>
            <a:pPr>
              <a:spcBef>
                <a:spcPts val="600"/>
              </a:spcBef>
              <a:spcAft>
                <a:spcPts val="600"/>
              </a:spcAft>
              <a:buFontTx/>
              <a:buChar char="-"/>
            </a:pPr>
            <a:endParaRPr lang="en-US" sz="96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6400" dirty="0">
                <a:latin typeface="Times New Roman" panose="02020603050405020304" pitchFamily="18" charset="0"/>
                <a:cs typeface="Times New Roman" panose="02020603050405020304" pitchFamily="18" charset="0"/>
              </a:rPr>
              <a:t> </a:t>
            </a:r>
          </a:p>
          <a:p>
            <a:pPr>
              <a:spcBef>
                <a:spcPts val="600"/>
              </a:spcBef>
              <a:spcAft>
                <a:spcPts val="600"/>
              </a:spcAft>
              <a:buFontTx/>
              <a:buChar char="-"/>
            </a:pPr>
            <a:endParaRPr lang="en-US" sz="6400" dirty="0">
              <a:latin typeface="Times New Roman" panose="02020603050405020304" pitchFamily="18" charset="0"/>
              <a:cs typeface="Times New Roman" panose="02020603050405020304" pitchFamily="18" charset="0"/>
            </a:endParaRPr>
          </a:p>
          <a:p>
            <a:pPr marL="457200" lvl="1" indent="0">
              <a:buNone/>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v"/>
            </a:pPr>
            <a:endParaRPr lang="en-US" sz="6400" dirty="0"/>
          </a:p>
          <a:p>
            <a:endParaRPr lang="en-US" dirty="0"/>
          </a:p>
        </p:txBody>
      </p:sp>
    </p:spTree>
    <p:extLst>
      <p:ext uri="{BB962C8B-B14F-4D97-AF65-F5344CB8AC3E}">
        <p14:creationId xmlns:p14="http://schemas.microsoft.com/office/powerpoint/2010/main" val="1351001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2956</TotalTime>
  <Words>4503</Words>
  <Application>Microsoft Office PowerPoint</Application>
  <PresentationFormat>Custom</PresentationFormat>
  <Paragraphs>262</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Contents Slide Master</vt:lpstr>
      <vt:lpstr>Cover and End Slide Master</vt:lpstr>
      <vt:lpstr>PowerPoint Presentation</vt:lpstr>
      <vt:lpstr>PowerPoint Presentation</vt:lpstr>
      <vt:lpstr>1. THÔNG TIN CHUNG KỲ THI THPT</vt:lpstr>
      <vt:lpstr>2. QUY CHẾ TUYỂN SINH </vt:lpstr>
      <vt:lpstr>2. QUY CHẾ TUYỂN SINH </vt:lpstr>
      <vt:lpstr>2. QUY CHẾ TUYỂN SINH </vt:lpstr>
      <vt:lpstr>2. QUY CHẾ TUYỂN SINH </vt:lpstr>
      <vt:lpstr>2. QUY CHẾ TUYỂN SINH </vt:lpstr>
      <vt:lpstr>2. QUY CHẾ TUYỂN SINH – THÍ SINH</vt:lpstr>
      <vt:lpstr>2. QUY CHẾ TUYỂN SINH </vt:lpstr>
      <vt:lpstr>2. QUY CHẾ TUYỂN SINH </vt:lpstr>
      <vt:lpstr>2. QUY CHẾ TUYỂN SINH </vt:lpstr>
      <vt:lpstr>2. QUY CHẾ TUYỂN SINH </vt:lpstr>
      <vt:lpstr>2. QUY CHẾ TUYỂN SINH </vt:lpstr>
      <vt:lpstr>2. QUY CHẾ TUYỂN SINH</vt:lpstr>
      <vt:lpstr>2. QUY CHẾ TUYỂN SINH </vt:lpstr>
      <vt:lpstr>2. QUY CHẾ TUYỂN SINH - CƠ SỞ ĐÀO TẠO </vt:lpstr>
      <vt:lpstr>2. QUY CHẾ TUYỂN SINH - CƠ SỞ ĐÀO TẠO </vt:lpstr>
      <vt:lpstr>2. QUY CHẾ TUYỂN SINH </vt:lpstr>
      <vt:lpstr>2. QUY CHẾ TUYỂN SINH</vt:lpstr>
      <vt:lpstr>2. QUY CHẾ TUYỂN SINH </vt:lpstr>
      <vt:lpstr>2. QUY CHẾ TUYỂN SINH</vt:lpstr>
      <vt:lpstr>2. QUY CHẾ TUYỂN SINH</vt:lpstr>
      <vt:lpstr>2. QUY CHẾ TUYỂN SINH </vt:lpstr>
      <vt:lpstr>3. CÁC VĂN BẢN HƯỚNG DẪN TRIỂN KHAI CÔNG TÁC TUYỂN SINH</vt:lpstr>
      <vt:lpstr>3. CÁC VĂN BẢN MỚI BAN HÀNH VỀ CHÍNH SÁCH ƯU TIÊN TRONG TUYỂN SINH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vnha</dc:creator>
  <cp:lastModifiedBy>Windows User</cp:lastModifiedBy>
  <cp:revision>369</cp:revision>
  <cp:lastPrinted>2022-06-29T10:07:54Z</cp:lastPrinted>
  <dcterms:created xsi:type="dcterms:W3CDTF">2021-03-22T14:50:11Z</dcterms:created>
  <dcterms:modified xsi:type="dcterms:W3CDTF">2022-07-14T01:56:23Z</dcterms:modified>
</cp:coreProperties>
</file>