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4"/>
  </p:sldMasterIdLst>
  <p:notesMasterIdLst>
    <p:notesMasterId r:id="rId31"/>
  </p:notesMasterIdLst>
  <p:handoutMasterIdLst>
    <p:handoutMasterId r:id="rId32"/>
  </p:handoutMasterIdLst>
  <p:sldIdLst>
    <p:sldId id="716" r:id="rId5"/>
    <p:sldId id="721" r:id="rId6"/>
    <p:sldId id="753" r:id="rId7"/>
    <p:sldId id="723" r:id="rId8"/>
    <p:sldId id="737" r:id="rId9"/>
    <p:sldId id="724" r:id="rId10"/>
    <p:sldId id="738" r:id="rId11"/>
    <p:sldId id="725" r:id="rId12"/>
    <p:sldId id="761" r:id="rId13"/>
    <p:sldId id="726" r:id="rId14"/>
    <p:sldId id="739" r:id="rId15"/>
    <p:sldId id="727" r:id="rId16"/>
    <p:sldId id="747" r:id="rId17"/>
    <p:sldId id="728" r:id="rId18"/>
    <p:sldId id="740" r:id="rId19"/>
    <p:sldId id="741" r:id="rId20"/>
    <p:sldId id="748" r:id="rId21"/>
    <p:sldId id="730" r:id="rId22"/>
    <p:sldId id="759" r:id="rId23"/>
    <p:sldId id="731" r:id="rId24"/>
    <p:sldId id="752" r:id="rId25"/>
    <p:sldId id="744" r:id="rId26"/>
    <p:sldId id="750" r:id="rId27"/>
    <p:sldId id="745" r:id="rId28"/>
    <p:sldId id="751" r:id="rId29"/>
    <p:sldId id="76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611510-57D1-4664-9BBC-F4AA5EDE50A2}">
          <p14:sldIdLst>
            <p14:sldId id="716"/>
            <p14:sldId id="721"/>
            <p14:sldId id="753"/>
            <p14:sldId id="723"/>
            <p14:sldId id="737"/>
            <p14:sldId id="724"/>
            <p14:sldId id="738"/>
            <p14:sldId id="725"/>
            <p14:sldId id="761"/>
            <p14:sldId id="726"/>
            <p14:sldId id="739"/>
            <p14:sldId id="727"/>
            <p14:sldId id="747"/>
            <p14:sldId id="728"/>
            <p14:sldId id="740"/>
            <p14:sldId id="741"/>
            <p14:sldId id="748"/>
            <p14:sldId id="730"/>
            <p14:sldId id="759"/>
            <p14:sldId id="731"/>
            <p14:sldId id="752"/>
            <p14:sldId id="744"/>
            <p14:sldId id="750"/>
            <p14:sldId id="745"/>
            <p14:sldId id="751"/>
          </p14:sldIdLst>
        </p14:section>
        <p14:section name="Untitled Section" id="{61901A1E-30C7-4EB5-B24A-A67FEB2393B9}">
          <p14:sldIdLst>
            <p14:sldId id="7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hu" initials="LThu" lastIdx="12" clrIdx="0"/>
  <p:cmAuthor id="1" name="pc13" initials="pc13" lastIdx="3" clrIdx="1">
    <p:extLst/>
  </p:cmAuthor>
  <p:cmAuthor id="2" name="Pham Hoang Anh" initials="PHA" lastIdx="1" clrIdx="2"/>
  <p:cmAuthor id="3" name="Le Thi Thu" initials="LTThu" lastIdx="9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E"/>
    <a:srgbClr val="F79E1C"/>
    <a:srgbClr val="C00000"/>
    <a:srgbClr val="04D6EC"/>
    <a:srgbClr val="804219"/>
    <a:srgbClr val="CC6600"/>
    <a:srgbClr val="002060"/>
    <a:srgbClr val="B49560"/>
    <a:srgbClr val="588547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4434" autoAdjust="0"/>
  </p:normalViewPr>
  <p:slideViewPr>
    <p:cSldViewPr>
      <p:cViewPr varScale="1">
        <p:scale>
          <a:sx n="89" d="100"/>
          <a:sy n="89" d="100"/>
        </p:scale>
        <p:origin x="101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6F32385-672A-44D6-92CF-A4E7CCEC531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898483C-4FED-4D21-A32C-1200299B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814E9F5-B757-49A9-9B31-82AFAED3A4E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C7DCE63-B4C1-4300-85FD-199E34056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1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 from </a:t>
            </a:r>
            <a:r>
              <a:rPr lang="en-US" dirty="0" err="1"/>
              <a:t>HealthBridge</a:t>
            </a:r>
            <a:r>
              <a:rPr lang="en-US" baseline="0" dirty="0"/>
              <a:t> Vietnam Office!</a:t>
            </a:r>
          </a:p>
          <a:p>
            <a:r>
              <a:rPr lang="en-US" baseline="0" dirty="0"/>
              <a:t>Good morning everybody!</a:t>
            </a:r>
          </a:p>
          <a:p>
            <a:endParaRPr lang="en-US" baseline="0" dirty="0"/>
          </a:p>
          <a:p>
            <a:r>
              <a:rPr lang="en-US" baseline="0" dirty="0"/>
              <a:t>My presentation is on Tobacco Control &amp; NCD Prevention Program in Vietnam in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CE63-B4C1-4300-85FD-199E34056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CE63-B4C1-4300-85FD-199E340566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7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2476324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243840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98244"/>
            <a:ext cx="1011936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3430348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6958" y="3893962"/>
            <a:ext cx="2472271" cy="365125"/>
          </a:xfrm>
          <a:prstGeom prst="rect">
            <a:avLst/>
          </a:prstGeom>
        </p:spPr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6" y="398311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0" y="3983111"/>
            <a:ext cx="1312025" cy="365125"/>
          </a:xfrm>
          <a:prstGeom prst="rect">
            <a:avLst/>
          </a:prstGeom>
        </p:spPr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07264" y="142352"/>
            <a:ext cx="11777472" cy="65571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4094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70E9ED-AF65-482C-9FAA-FE4EF71A2935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95E930-D6A4-4DDE-A86D-C2C1E55CF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3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248400"/>
            <a:ext cx="12192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4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6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04800" y="152400"/>
            <a:ext cx="11582400" cy="4419600"/>
          </a:xfrm>
          <a:prstGeom prst="round2SameRect">
            <a:avLst>
              <a:gd name="adj1" fmla="val 2821"/>
              <a:gd name="adj2" fmla="val 0"/>
            </a:avLst>
          </a:prstGeom>
          <a:solidFill>
            <a:srgbClr val="C00000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</a:rPr>
              <a:t>Hỏi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đáp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về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tác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hại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</a:rPr>
              <a:t>của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Thuốc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điện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tử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thuốc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nung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nóng</a:t>
            </a:r>
            <a:endParaRPr lang="en-US" sz="4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0"/>
          <a:stretch/>
        </p:blipFill>
        <p:spPr>
          <a:xfrm>
            <a:off x="4800600" y="4602483"/>
            <a:ext cx="2618290" cy="17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6200"/>
            <a:ext cx="10058400" cy="100879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00"/>
            <a:ext cx="10180319" cy="482419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Khói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có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chứa</a:t>
            </a:r>
            <a:r>
              <a:rPr lang="en-US" sz="3000" b="1" dirty="0">
                <a:solidFill>
                  <a:srgbClr val="C00000"/>
                </a:solidFill>
              </a:rPr>
              <a:t>  </a:t>
            </a:r>
            <a:r>
              <a:rPr lang="en-US" sz="3000" b="1" dirty="0" err="1">
                <a:solidFill>
                  <a:srgbClr val="C00000"/>
                </a:solidFill>
              </a:rPr>
              <a:t>thành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phần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cho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người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pPr marL="201168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/>
              <a:t>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endParaRPr lang="en-US" sz="2800" dirty="0"/>
          </a:p>
          <a:p>
            <a:pPr marL="841248" lvl="4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44901"/>
            <a:ext cx="9951720" cy="482419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Khói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có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chứa</a:t>
            </a:r>
            <a:r>
              <a:rPr lang="en-US" sz="3000" b="1" dirty="0">
                <a:solidFill>
                  <a:srgbClr val="C00000"/>
                </a:solidFill>
              </a:rPr>
              <a:t>  </a:t>
            </a:r>
            <a:r>
              <a:rPr lang="en-US" sz="3000" b="1" dirty="0" err="1">
                <a:solidFill>
                  <a:srgbClr val="C00000"/>
                </a:solidFill>
              </a:rPr>
              <a:t>thành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phần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cho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người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pPr marL="201168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/>
              <a:t>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endParaRPr lang="en-US" sz="2800" dirty="0"/>
          </a:p>
          <a:p>
            <a:pPr marL="841248" lvl="4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752600" y="4684325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89165" y="2578981"/>
            <a:ext cx="3364461" cy="3042463"/>
            <a:chOff x="6559622" y="1541539"/>
            <a:chExt cx="3364461" cy="3042463"/>
          </a:xfrm>
        </p:grpSpPr>
        <p:sp>
          <p:nvSpPr>
            <p:cNvPr id="9" name="Content Placeholder 6"/>
            <p:cNvSpPr txBox="1">
              <a:spLocks/>
            </p:cNvSpPr>
            <p:nvPr/>
          </p:nvSpPr>
          <p:spPr bwMode="gray">
            <a:xfrm>
              <a:off x="8206913" y="2812438"/>
              <a:ext cx="1592210" cy="151932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Carbon monoxide</a:t>
              </a:r>
            </a:p>
          </p:txBody>
        </p:sp>
        <p:sp>
          <p:nvSpPr>
            <p:cNvPr id="10" name="Content Placeholder 6"/>
            <p:cNvSpPr txBox="1">
              <a:spLocks/>
            </p:cNvSpPr>
            <p:nvPr/>
          </p:nvSpPr>
          <p:spPr bwMode="gray">
            <a:xfrm>
              <a:off x="7338063" y="2386570"/>
              <a:ext cx="2191634" cy="404056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>
                  <a:solidFill>
                    <a:srgbClr val="0000FF"/>
                  </a:solidFill>
                </a:rPr>
                <a:t>Hợp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chất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hữu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cơ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dễ</a:t>
              </a:r>
              <a:r>
                <a:rPr lang="en-US" b="1" dirty="0">
                  <a:solidFill>
                    <a:srgbClr val="0000FF"/>
                  </a:solidFill>
                </a:rPr>
                <a:t> bay </a:t>
              </a:r>
              <a:r>
                <a:rPr lang="en-US" b="1" dirty="0" err="1">
                  <a:solidFill>
                    <a:srgbClr val="0000FF"/>
                  </a:solidFill>
                </a:rPr>
                <a:t>hơi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Content Placeholder 6"/>
            <p:cNvSpPr txBox="1">
              <a:spLocks/>
            </p:cNvSpPr>
            <p:nvPr/>
          </p:nvSpPr>
          <p:spPr bwMode="gray">
            <a:xfrm>
              <a:off x="7987113" y="2024976"/>
              <a:ext cx="893537" cy="358487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>
                  <a:solidFill>
                    <a:srgbClr val="FF0000"/>
                  </a:solidFill>
                </a:rPr>
                <a:t>Acrolein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Content Placeholder 6"/>
            <p:cNvSpPr txBox="1">
              <a:spLocks/>
            </p:cNvSpPr>
            <p:nvPr/>
          </p:nvSpPr>
          <p:spPr bwMode="gray">
            <a:xfrm>
              <a:off x="6992604" y="2686297"/>
              <a:ext cx="1288637" cy="238991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10000"/>
                    </a:schemeClr>
                  </a:solidFill>
                </a:rPr>
                <a:t>Acetaldehyde</a:t>
              </a:r>
            </a:p>
          </p:txBody>
        </p:sp>
        <p:sp>
          <p:nvSpPr>
            <p:cNvPr id="13" name="Content Placeholder 6"/>
            <p:cNvSpPr txBox="1">
              <a:spLocks/>
            </p:cNvSpPr>
            <p:nvPr/>
          </p:nvSpPr>
          <p:spPr bwMode="gray">
            <a:xfrm>
              <a:off x="7077441" y="3087491"/>
              <a:ext cx="2452256" cy="264968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FF00"/>
                  </a:solidFill>
                </a:rPr>
                <a:t>Hydrocarbon </a:t>
              </a:r>
              <a:r>
                <a:rPr lang="en-US" b="1" dirty="0" err="1">
                  <a:solidFill>
                    <a:srgbClr val="00FF00"/>
                  </a:solidFill>
                </a:rPr>
                <a:t>thơm</a:t>
              </a:r>
              <a:r>
                <a:rPr lang="en-US" b="1" dirty="0">
                  <a:solidFill>
                    <a:srgbClr val="00FF00"/>
                  </a:solidFill>
                </a:rPr>
                <a:t> </a:t>
              </a:r>
              <a:r>
                <a:rPr lang="en-US" b="1" dirty="0" err="1">
                  <a:solidFill>
                    <a:srgbClr val="00FF00"/>
                  </a:solidFill>
                </a:rPr>
                <a:t>đa</a:t>
              </a:r>
              <a:r>
                <a:rPr lang="en-US" b="1" dirty="0">
                  <a:solidFill>
                    <a:srgbClr val="00FF00"/>
                  </a:solidFill>
                </a:rPr>
                <a:t> </a:t>
              </a:r>
              <a:r>
                <a:rPr lang="en-US" b="1" dirty="0" err="1">
                  <a:solidFill>
                    <a:srgbClr val="00FF00"/>
                  </a:solidFill>
                </a:rPr>
                <a:t>vòng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p:sp>
          <p:nvSpPr>
            <p:cNvPr id="14" name="Content Placeholder 6"/>
            <p:cNvSpPr txBox="1">
              <a:spLocks/>
            </p:cNvSpPr>
            <p:nvPr/>
          </p:nvSpPr>
          <p:spPr bwMode="gray">
            <a:xfrm>
              <a:off x="7282081" y="3517633"/>
              <a:ext cx="924833" cy="238991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Nicotine</a:t>
              </a:r>
            </a:p>
          </p:txBody>
        </p:sp>
        <p:sp>
          <p:nvSpPr>
            <p:cNvPr id="15" name="Content Placeholder 6"/>
            <p:cNvSpPr txBox="1">
              <a:spLocks/>
            </p:cNvSpPr>
            <p:nvPr/>
          </p:nvSpPr>
          <p:spPr bwMode="gray">
            <a:xfrm>
              <a:off x="8404828" y="3527388"/>
              <a:ext cx="1288637" cy="238991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FF00"/>
                  </a:solidFill>
                </a:rPr>
                <a:t>Kim </a:t>
              </a:r>
              <a:r>
                <a:rPr lang="en-US" b="1" dirty="0" err="1">
                  <a:solidFill>
                    <a:srgbClr val="00FF00"/>
                  </a:solidFill>
                </a:rPr>
                <a:t>loại</a:t>
              </a:r>
              <a:r>
                <a:rPr lang="en-US" b="1" dirty="0">
                  <a:solidFill>
                    <a:srgbClr val="00FF00"/>
                  </a:solidFill>
                </a:rPr>
                <a:t> </a:t>
              </a:r>
              <a:r>
                <a:rPr lang="en-US" b="1" dirty="0" err="1">
                  <a:solidFill>
                    <a:srgbClr val="00FF00"/>
                  </a:solidFill>
                </a:rPr>
                <a:t>nặng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p:sp>
          <p:nvSpPr>
            <p:cNvPr id="16" name="Content Placeholder 6"/>
            <p:cNvSpPr txBox="1">
              <a:spLocks/>
            </p:cNvSpPr>
            <p:nvPr/>
          </p:nvSpPr>
          <p:spPr bwMode="gray">
            <a:xfrm>
              <a:off x="7760509" y="3821811"/>
              <a:ext cx="1288637" cy="238991"/>
            </a:xfrm>
            <a:prstGeom prst="rect">
              <a:avLst/>
            </a:prstGeom>
          </p:spPr>
          <p:txBody>
            <a:bodyPr vert="horz" lIns="13484" tIns="0" rIns="13484" bIns="0" rtlCol="0">
              <a:noAutofit/>
            </a:bodyPr>
            <a:lstStyle>
              <a:lvl1pPr marL="0" indent="0" algn="l" defTabSz="913271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lvl1pPr>
              <a:lvl2pPr marL="359915" indent="-179164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6067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78056" indent="-285400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4080" indent="-358332" algn="l" defTabSz="913271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9618" indent="-358332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8131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768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1403" indent="-228318" algn="l" defTabSz="91327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Formaldehyde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559622" y="1541539"/>
              <a:ext cx="3364461" cy="30424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6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33126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9525000" cy="457369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Hút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thụ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r>
              <a:rPr lang="en-US" sz="3000" b="1" dirty="0"/>
              <a:t>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chung</a:t>
            </a:r>
            <a:r>
              <a:rPr lang="en-US" sz="2600" dirty="0"/>
              <a:t> </a:t>
            </a:r>
            <a:r>
              <a:rPr lang="en-US" sz="2600" dirty="0" err="1"/>
              <a:t>điếu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nhưng</a:t>
            </a:r>
            <a:r>
              <a:rPr lang="en-US" sz="2600" dirty="0"/>
              <a:t> </a:t>
            </a:r>
            <a:r>
              <a:rPr lang="en-US" sz="2600" dirty="0" err="1"/>
              <a:t>hít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khói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r>
              <a:rPr lang="en-US" sz="2600" dirty="0"/>
              <a:t>.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Nhai</a:t>
            </a:r>
            <a:r>
              <a:rPr lang="en-US" sz="2600" dirty="0"/>
              <a:t>, </a:t>
            </a:r>
            <a:r>
              <a:rPr lang="en-US" sz="2600" dirty="0" err="1"/>
              <a:t>ngậm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5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594410"/>
            <a:ext cx="3665559" cy="2487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33126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8061"/>
            <a:ext cx="10134600" cy="457369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Hút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thụ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r>
              <a:rPr lang="en-US" sz="3000" b="1" dirty="0"/>
              <a:t>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298448" lvl="4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chung</a:t>
            </a:r>
            <a:r>
              <a:rPr lang="en-US" sz="2600" dirty="0"/>
              <a:t> </a:t>
            </a:r>
            <a:r>
              <a:rPr lang="en-US" sz="2600" dirty="0" err="1"/>
              <a:t>điếu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endParaRPr lang="en-US" sz="2600" dirty="0"/>
          </a:p>
          <a:p>
            <a:pPr marL="1298448" lvl="4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nhưng</a:t>
            </a:r>
            <a:r>
              <a:rPr lang="en-US" sz="2600" dirty="0"/>
              <a:t> </a:t>
            </a:r>
            <a:r>
              <a:rPr lang="en-US" sz="2600" dirty="0" err="1"/>
              <a:t>hít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khói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r>
              <a:rPr lang="en-US" sz="2600" dirty="0"/>
              <a:t>.</a:t>
            </a:r>
          </a:p>
          <a:p>
            <a:pPr marL="1298448" lvl="4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Nhai</a:t>
            </a:r>
            <a:r>
              <a:rPr lang="en-US" sz="2600" dirty="0"/>
              <a:t>, </a:t>
            </a:r>
            <a:r>
              <a:rPr lang="en-US" sz="2600" dirty="0" err="1"/>
              <a:t>ngậm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704975" y="3566307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829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43000"/>
            <a:ext cx="9951720" cy="49749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Thuốc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điện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tử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thuốc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nung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nóng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có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thể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gây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chấn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thương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nghiêm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trọng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người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nguyên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nhân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nào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900" b="1" dirty="0">
              <a:solidFill>
                <a:srgbClr val="C00000"/>
              </a:solidFill>
            </a:endParaRPr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Cháy</a:t>
            </a:r>
            <a:r>
              <a:rPr lang="en-US" sz="2800" dirty="0"/>
              <a:t>/</a:t>
            </a:r>
            <a:r>
              <a:rPr lang="en-US" sz="2800" dirty="0" err="1"/>
              <a:t>nổ</a:t>
            </a:r>
            <a:r>
              <a:rPr lang="en-US" sz="2800" dirty="0"/>
              <a:t> pin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endParaRPr lang="en-US" sz="28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Rơi</a:t>
            </a:r>
            <a:r>
              <a:rPr lang="en-US" sz="2800" dirty="0"/>
              <a:t>, </a:t>
            </a:r>
            <a:r>
              <a:rPr lang="en-US" sz="2800" dirty="0" err="1"/>
              <a:t>vỡ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mảnh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nhọn</a:t>
            </a:r>
            <a:endParaRPr lang="en-US" sz="28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4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829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330" y="1044900"/>
            <a:ext cx="9856470" cy="49749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Thuốc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điện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tử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thuốc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nung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nóng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có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thể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gây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chấn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thương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nghiêm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trọng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người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nguyên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nhân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nào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900" b="1" dirty="0">
              <a:solidFill>
                <a:srgbClr val="C00000"/>
              </a:solidFill>
            </a:endParaRPr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Cháy</a:t>
            </a:r>
            <a:r>
              <a:rPr lang="en-US" sz="2800" dirty="0"/>
              <a:t>/</a:t>
            </a:r>
            <a:r>
              <a:rPr lang="en-US" sz="2800" dirty="0" err="1"/>
              <a:t>nổ</a:t>
            </a:r>
            <a:r>
              <a:rPr lang="en-US" sz="2800" dirty="0"/>
              <a:t> pin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endParaRPr lang="en-US" sz="28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Rơi</a:t>
            </a:r>
            <a:r>
              <a:rPr lang="en-US" sz="2800" dirty="0"/>
              <a:t>, </a:t>
            </a:r>
            <a:r>
              <a:rPr lang="en-US" sz="2800" dirty="0" err="1"/>
              <a:t>vỡ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mảnh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nhọn</a:t>
            </a:r>
            <a:endParaRPr lang="en-US" sz="28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600200" y="37338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AA22AF-D3F5-45B6-9ADD-A650AADC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875" y="3352801"/>
            <a:ext cx="2338252" cy="2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180" y="1143000"/>
            <a:ext cx="10058400" cy="48241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làm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tăng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nguy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dẫn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bắt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đầu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loại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sản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phẩm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nào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đây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050" b="1" dirty="0">
              <a:solidFill>
                <a:srgbClr val="C00000"/>
              </a:solidFill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điếu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lào</a:t>
            </a:r>
            <a:endParaRPr lang="en-US" sz="28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Rượu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-405856"/>
            <a:ext cx="10058400" cy="145075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44901"/>
            <a:ext cx="8915401" cy="48241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làm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tăng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nguy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dẫn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bắt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đầu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dụng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loại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sản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phẩm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nào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đây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endParaRPr lang="en-US" sz="1050" b="1" dirty="0">
              <a:solidFill>
                <a:srgbClr val="C00000"/>
              </a:solidFill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r>
              <a:rPr lang="en-US" sz="2600" dirty="0"/>
              <a:t> </a:t>
            </a:r>
            <a:r>
              <a:rPr lang="en-US" sz="2600" dirty="0" err="1"/>
              <a:t>điếu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lào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Rượu</a:t>
            </a:r>
            <a:r>
              <a:rPr lang="en-US" sz="2600" dirty="0"/>
              <a:t> </a:t>
            </a:r>
            <a:r>
              <a:rPr lang="en-US" sz="2600" dirty="0" err="1"/>
              <a:t>bia</a:t>
            </a:r>
            <a:r>
              <a:rPr lang="en-US" sz="2600" dirty="0"/>
              <a:t> </a:t>
            </a:r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10" r="2501" b="2110"/>
          <a:stretch/>
        </p:blipFill>
        <p:spPr>
          <a:xfrm>
            <a:off x="7620000" y="3124200"/>
            <a:ext cx="3124200" cy="22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9522"/>
            <a:ext cx="10058400" cy="725379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9677400" cy="4573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3500" b="1" dirty="0" err="1">
                <a:solidFill>
                  <a:srgbClr val="C00000"/>
                </a:solidFill>
              </a:rPr>
              <a:t>Sử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dụng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các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sản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phẩm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, </a:t>
            </a:r>
            <a:r>
              <a:rPr lang="en-US" sz="3500" b="1" dirty="0" err="1">
                <a:solidFill>
                  <a:srgbClr val="C00000"/>
                </a:solidFill>
              </a:rPr>
              <a:t>bao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gồm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cả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điện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tử</a:t>
            </a:r>
            <a:r>
              <a:rPr lang="en-US" sz="3500" b="1" dirty="0">
                <a:solidFill>
                  <a:srgbClr val="C00000"/>
                </a:solidFill>
              </a:rPr>
              <a:t>,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nung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nóng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gây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ra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các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loại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bệnh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tật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nào</a:t>
            </a:r>
            <a:r>
              <a:rPr lang="en-US" sz="3500" b="1" dirty="0">
                <a:solidFill>
                  <a:srgbClr val="C00000"/>
                </a:solidFill>
              </a:rPr>
              <a:t>?</a:t>
            </a:r>
          </a:p>
          <a:p>
            <a:endParaRPr lang="en-US" sz="1600" b="1" dirty="0"/>
          </a:p>
          <a:p>
            <a:r>
              <a:rPr lang="en-US" b="1" dirty="0"/>
              <a:t>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hô</a:t>
            </a:r>
            <a:r>
              <a:rPr lang="en-US" sz="3000" dirty="0"/>
              <a:t> </a:t>
            </a:r>
            <a:r>
              <a:rPr lang="en-US" sz="3000" dirty="0" err="1"/>
              <a:t>hấp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tim</a:t>
            </a:r>
            <a:r>
              <a:rPr lang="en-US" sz="3000" dirty="0"/>
              <a:t> </a:t>
            </a:r>
            <a:r>
              <a:rPr lang="en-US" sz="3000" dirty="0" err="1"/>
              <a:t>mạch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/>
              <a:t>Ung </a:t>
            </a:r>
            <a:r>
              <a:rPr lang="en-US" sz="3000" dirty="0" err="1"/>
              <a:t>thư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Tất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án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đều</a:t>
            </a:r>
            <a:r>
              <a:rPr lang="en-US" sz="3000" dirty="0"/>
              <a:t> </a:t>
            </a:r>
            <a:r>
              <a:rPr lang="en-US" sz="3000" dirty="0" err="1"/>
              <a:t>đúng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43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44901"/>
            <a:ext cx="9220201" cy="4824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sz="3500" b="1" dirty="0" err="1">
                <a:solidFill>
                  <a:srgbClr val="C00000"/>
                </a:solidFill>
              </a:rPr>
              <a:t>Sử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dụng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các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sản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phẩm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, </a:t>
            </a:r>
            <a:r>
              <a:rPr lang="en-US" sz="3500" b="1" dirty="0" err="1">
                <a:solidFill>
                  <a:srgbClr val="C00000"/>
                </a:solidFill>
              </a:rPr>
              <a:t>bao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gồm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cả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điện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tử</a:t>
            </a:r>
            <a:r>
              <a:rPr lang="en-US" sz="3500" b="1" dirty="0">
                <a:solidFill>
                  <a:srgbClr val="C00000"/>
                </a:solidFill>
              </a:rPr>
              <a:t>, </a:t>
            </a: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nung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nóng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gây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ra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các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loại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bệnh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tật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nào</a:t>
            </a:r>
            <a:r>
              <a:rPr lang="en-US" sz="3500" b="1" dirty="0">
                <a:solidFill>
                  <a:srgbClr val="C00000"/>
                </a:solidFill>
              </a:rPr>
              <a:t>?</a:t>
            </a:r>
          </a:p>
          <a:p>
            <a:endParaRPr lang="en-US" sz="1600" b="1" dirty="0"/>
          </a:p>
          <a:p>
            <a:r>
              <a:rPr lang="en-US" b="1" dirty="0"/>
              <a:t>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hô</a:t>
            </a:r>
            <a:r>
              <a:rPr lang="en-US" sz="3000" dirty="0"/>
              <a:t> </a:t>
            </a:r>
            <a:r>
              <a:rPr lang="en-US" sz="3000" dirty="0" err="1"/>
              <a:t>hấp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tim</a:t>
            </a:r>
            <a:r>
              <a:rPr lang="en-US" sz="3000" dirty="0"/>
              <a:t> </a:t>
            </a:r>
            <a:r>
              <a:rPr lang="en-US" sz="3000" dirty="0" err="1"/>
              <a:t>mạch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/>
              <a:t>Ung </a:t>
            </a:r>
            <a:r>
              <a:rPr lang="en-US" sz="3000" dirty="0" err="1"/>
              <a:t>thư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Tất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án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đều</a:t>
            </a:r>
            <a:r>
              <a:rPr lang="en-US" sz="3000" dirty="0"/>
              <a:t> </a:t>
            </a:r>
            <a:r>
              <a:rPr lang="en-US" sz="3000" dirty="0" err="1"/>
              <a:t>đúng</a:t>
            </a:r>
            <a:endParaRPr lang="en-US" sz="3000" dirty="0"/>
          </a:p>
        </p:txBody>
      </p:sp>
      <p:pic>
        <p:nvPicPr>
          <p:cNvPr id="4" name="Picture 4" descr="Có thể là hình ảnh về một hoặc nhiều ngư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72438" r="54086" b="6872"/>
          <a:stretch/>
        </p:blipFill>
        <p:spPr bwMode="auto">
          <a:xfrm>
            <a:off x="7543800" y="3733800"/>
            <a:ext cx="3430629" cy="11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50292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0806"/>
            <a:ext cx="8662852" cy="763595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6" y="1219200"/>
            <a:ext cx="10896599" cy="43434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n-US" sz="8000" b="1" dirty="0" err="1">
                <a:solidFill>
                  <a:srgbClr val="C00000"/>
                </a:solidFill>
              </a:rPr>
              <a:t>Ngoài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các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loại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thuốc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lá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truyền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thống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như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thuốc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lá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điếu</a:t>
            </a:r>
            <a:r>
              <a:rPr lang="en-US" sz="8000" b="1" dirty="0">
                <a:solidFill>
                  <a:srgbClr val="C00000"/>
                </a:solidFill>
              </a:rPr>
              <a:t>, </a:t>
            </a:r>
            <a:r>
              <a:rPr lang="en-US" sz="8000" b="1" dirty="0" err="1">
                <a:solidFill>
                  <a:srgbClr val="C00000"/>
                </a:solidFill>
              </a:rPr>
              <a:t>thuốc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lào</a:t>
            </a:r>
            <a:r>
              <a:rPr lang="en-US" sz="8000" b="1" dirty="0">
                <a:solidFill>
                  <a:srgbClr val="C00000"/>
                </a:solidFill>
              </a:rPr>
              <a:t>, </a:t>
            </a:r>
            <a:r>
              <a:rPr lang="en-US" sz="8000" b="1" dirty="0" err="1">
                <a:solidFill>
                  <a:srgbClr val="C00000"/>
                </a:solidFill>
              </a:rPr>
              <a:t>xì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gà</a:t>
            </a:r>
            <a:r>
              <a:rPr lang="en-US" sz="8000" b="1" dirty="0">
                <a:solidFill>
                  <a:srgbClr val="C00000"/>
                </a:solidFill>
              </a:rPr>
              <a:t>, </a:t>
            </a:r>
            <a:r>
              <a:rPr lang="en-US" sz="8000" b="1" dirty="0" err="1">
                <a:solidFill>
                  <a:srgbClr val="C00000"/>
                </a:solidFill>
              </a:rPr>
              <a:t>trên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thị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trường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hiện</a:t>
            </a:r>
            <a:r>
              <a:rPr lang="en-US" sz="8000" b="1" dirty="0">
                <a:solidFill>
                  <a:srgbClr val="C00000"/>
                </a:solidFill>
              </a:rPr>
              <a:t> nay </a:t>
            </a:r>
            <a:r>
              <a:rPr lang="en-US" sz="8000" b="1" dirty="0" err="1">
                <a:solidFill>
                  <a:srgbClr val="C00000"/>
                </a:solidFill>
              </a:rPr>
              <a:t>đang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xuất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hiện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các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sản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phẩm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thuốc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lá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mới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nào</a:t>
            </a:r>
            <a:r>
              <a:rPr lang="en-US" sz="8000" b="1" dirty="0">
                <a:solidFill>
                  <a:srgbClr val="C00000"/>
                </a:solidFill>
              </a:rPr>
              <a:t>? </a:t>
            </a:r>
          </a:p>
          <a:p>
            <a:pPr algn="just"/>
            <a:r>
              <a:rPr lang="en-US" sz="6800" i="1" dirty="0"/>
              <a:t>(</a:t>
            </a:r>
            <a:r>
              <a:rPr lang="en-US" sz="6800" i="1" dirty="0" err="1"/>
              <a:t>Nhiều</a:t>
            </a:r>
            <a:r>
              <a:rPr lang="en-US" sz="6800" i="1" dirty="0"/>
              <a:t> </a:t>
            </a:r>
            <a:r>
              <a:rPr lang="en-US" sz="6800" i="1" dirty="0" err="1"/>
              <a:t>lựa</a:t>
            </a:r>
            <a:r>
              <a:rPr lang="en-US" sz="6800" i="1" dirty="0"/>
              <a:t> chon)</a:t>
            </a:r>
          </a:p>
          <a:p>
            <a:pPr marL="201168" lvl="1" indent="0">
              <a:buNone/>
            </a:pPr>
            <a:endParaRPr lang="en-US" sz="3000" b="1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</a:t>
            </a:r>
            <a:r>
              <a:rPr lang="en-US" sz="6300" b="1" dirty="0" err="1"/>
              <a:t>Trả</a:t>
            </a:r>
            <a:r>
              <a:rPr lang="en-US" sz="6300" b="1" dirty="0"/>
              <a:t> </a:t>
            </a:r>
            <a:r>
              <a:rPr lang="en-US" sz="6300" b="1" dirty="0" err="1"/>
              <a:t>lời</a:t>
            </a:r>
            <a:r>
              <a:rPr lang="en-US" sz="6300" b="1" dirty="0"/>
              <a:t>: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Thuốc</a:t>
            </a:r>
            <a:r>
              <a:rPr lang="en-US" sz="6500" dirty="0"/>
              <a:t> </a:t>
            </a:r>
            <a:r>
              <a:rPr lang="en-US" sz="6500" dirty="0" err="1"/>
              <a:t>lá</a:t>
            </a:r>
            <a:r>
              <a:rPr lang="en-US" sz="6500" dirty="0"/>
              <a:t> </a:t>
            </a:r>
            <a:r>
              <a:rPr lang="en-US" sz="6500" dirty="0" err="1"/>
              <a:t>điện</a:t>
            </a:r>
            <a:r>
              <a:rPr lang="en-US" sz="6500" dirty="0"/>
              <a:t> </a:t>
            </a:r>
            <a:r>
              <a:rPr lang="en-US" sz="6500" dirty="0" err="1"/>
              <a:t>tử</a:t>
            </a:r>
            <a:endParaRPr lang="en-US" sz="6500" dirty="0"/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Thuốc</a:t>
            </a:r>
            <a:r>
              <a:rPr lang="en-US" sz="6500" dirty="0"/>
              <a:t> </a:t>
            </a:r>
            <a:r>
              <a:rPr lang="en-US" sz="6500" dirty="0" err="1"/>
              <a:t>lá</a:t>
            </a:r>
            <a:r>
              <a:rPr lang="en-US" sz="6500" dirty="0"/>
              <a:t> </a:t>
            </a:r>
            <a:r>
              <a:rPr lang="en-US" sz="6500" dirty="0" err="1"/>
              <a:t>nung</a:t>
            </a:r>
            <a:r>
              <a:rPr lang="en-US" sz="6500" dirty="0"/>
              <a:t> </a:t>
            </a:r>
            <a:r>
              <a:rPr lang="en-US" sz="6500" dirty="0" err="1"/>
              <a:t>nóng</a:t>
            </a:r>
            <a:endParaRPr lang="en-US" sz="6500" dirty="0"/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Miếng</a:t>
            </a:r>
            <a:r>
              <a:rPr lang="en-US" sz="6500" dirty="0"/>
              <a:t> </a:t>
            </a:r>
            <a:r>
              <a:rPr lang="en-US" sz="6500" dirty="0" err="1"/>
              <a:t>dán</a:t>
            </a:r>
            <a:r>
              <a:rPr lang="en-US" sz="6500" dirty="0"/>
              <a:t> </a:t>
            </a:r>
            <a:r>
              <a:rPr lang="en-US" sz="6500" dirty="0" err="1"/>
              <a:t>có</a:t>
            </a:r>
            <a:r>
              <a:rPr lang="en-US" sz="6500" dirty="0"/>
              <a:t> </a:t>
            </a:r>
            <a:r>
              <a:rPr lang="en-US" sz="6500" dirty="0" err="1"/>
              <a:t>chứa</a:t>
            </a:r>
            <a:r>
              <a:rPr lang="en-US" sz="6500" dirty="0"/>
              <a:t> Nicotine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/>
              <a:t>Shisha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Tất</a:t>
            </a:r>
            <a:r>
              <a:rPr lang="en-US" sz="6500" dirty="0"/>
              <a:t> </a:t>
            </a:r>
            <a:r>
              <a:rPr lang="en-US" sz="6500" dirty="0" err="1"/>
              <a:t>cả</a:t>
            </a:r>
            <a:r>
              <a:rPr lang="en-US" sz="6500" dirty="0"/>
              <a:t> </a:t>
            </a:r>
            <a:r>
              <a:rPr lang="en-US" sz="6500" dirty="0" err="1"/>
              <a:t>đáp</a:t>
            </a:r>
            <a:r>
              <a:rPr lang="en-US" sz="6500" dirty="0"/>
              <a:t> </a:t>
            </a:r>
            <a:r>
              <a:rPr lang="en-US" sz="6500" dirty="0" err="1"/>
              <a:t>án</a:t>
            </a:r>
            <a:r>
              <a:rPr lang="en-US" sz="6500" dirty="0"/>
              <a:t> </a:t>
            </a:r>
            <a:r>
              <a:rPr lang="en-US" sz="6500" dirty="0" err="1"/>
              <a:t>trên</a:t>
            </a:r>
            <a:r>
              <a:rPr lang="en-US" sz="6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9982200" cy="451939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Vì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điện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hấp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dẫn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thanh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thiếu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niên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hương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endParaRPr lang="en-US" sz="26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kế</a:t>
            </a:r>
            <a:r>
              <a:rPr lang="en-US" sz="2600" dirty="0"/>
              <a:t> </a:t>
            </a:r>
            <a:r>
              <a:rPr lang="en-US" sz="2600" dirty="0" err="1"/>
              <a:t>đẹp</a:t>
            </a:r>
            <a:r>
              <a:rPr lang="en-US" sz="2600" dirty="0"/>
              <a:t> </a:t>
            </a:r>
            <a:r>
              <a:rPr lang="en-US" sz="2600" dirty="0" err="1" smtClean="0"/>
              <a:t>mắt</a:t>
            </a:r>
            <a:endParaRPr lang="en-US" sz="2600" dirty="0" smtClean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 smtClean="0"/>
              <a:t>Tạo</a:t>
            </a:r>
            <a:r>
              <a:rPr lang="en-US" sz="2600" dirty="0" smtClean="0"/>
              <a:t> </a:t>
            </a:r>
            <a:r>
              <a:rPr lang="en-US" sz="2600" dirty="0" err="1" smtClean="0"/>
              <a:t>trào</a:t>
            </a:r>
            <a:r>
              <a:rPr lang="en-US" sz="2600" dirty="0" smtClean="0"/>
              <a:t> </a:t>
            </a:r>
            <a:r>
              <a:rPr lang="en-US" sz="2600" dirty="0" err="1" smtClean="0"/>
              <a:t>lưu</a:t>
            </a:r>
            <a:endParaRPr lang="en-US" sz="26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 smtClean="0"/>
              <a:t>Tất</a:t>
            </a:r>
            <a:r>
              <a:rPr lang="en-US" sz="2600" dirty="0" smtClean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án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45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5169"/>
            <a:ext cx="10058400" cy="599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229601" cy="482419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thuốc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điện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hấp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dẫn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thanh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thiếu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niên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hương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endParaRPr lang="en-US" sz="26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kế</a:t>
            </a:r>
            <a:r>
              <a:rPr lang="en-US" sz="2600" dirty="0"/>
              <a:t> </a:t>
            </a:r>
            <a:r>
              <a:rPr lang="en-US" sz="2600" dirty="0" err="1"/>
              <a:t>đẹp</a:t>
            </a:r>
            <a:r>
              <a:rPr lang="en-US" sz="2600" dirty="0"/>
              <a:t> </a:t>
            </a:r>
            <a:r>
              <a:rPr lang="en-US" sz="2600" dirty="0" err="1" smtClean="0"/>
              <a:t>mắt</a:t>
            </a:r>
            <a:endParaRPr lang="en-US" sz="2600" dirty="0" smtClean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 smtClean="0"/>
              <a:t>Tạo</a:t>
            </a:r>
            <a:r>
              <a:rPr lang="en-US" sz="2600" dirty="0" smtClean="0"/>
              <a:t> </a:t>
            </a:r>
            <a:r>
              <a:rPr lang="en-US" sz="2600" dirty="0" err="1" smtClean="0"/>
              <a:t>trào</a:t>
            </a:r>
            <a:r>
              <a:rPr lang="en-US" sz="2600" dirty="0" smtClean="0"/>
              <a:t> </a:t>
            </a:r>
            <a:r>
              <a:rPr lang="en-US" sz="2600" dirty="0" err="1" smtClean="0"/>
              <a:t>lưu</a:t>
            </a:r>
            <a:endParaRPr lang="en-US" sz="2600" dirty="0" smtClean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 smtClean="0"/>
              <a:t>Tất</a:t>
            </a:r>
            <a:r>
              <a:rPr lang="en-US" sz="2600" dirty="0" smtClean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án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1524000" y="49530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67013"/>
            <a:ext cx="4163785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44901"/>
            <a:ext cx="8991601" cy="482419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ảnh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hưởng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đến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môi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trường</a:t>
            </a:r>
            <a:r>
              <a:rPr lang="en-US" sz="3000" b="1" dirty="0">
                <a:solidFill>
                  <a:srgbClr val="C00000"/>
                </a:solidFill>
              </a:rPr>
              <a:t> do </a:t>
            </a:r>
            <a:r>
              <a:rPr lang="en-US" sz="3000" b="1" dirty="0" err="1">
                <a:solidFill>
                  <a:srgbClr val="C00000"/>
                </a:solidFill>
              </a:rPr>
              <a:t>nguyên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nhân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endParaRPr lang="en-US" sz="800" b="1" dirty="0">
              <a:solidFill>
                <a:srgbClr val="C00000"/>
              </a:solidFill>
            </a:endParaRPr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Gây</a:t>
            </a:r>
            <a:r>
              <a:rPr lang="en-US" sz="2600" dirty="0"/>
              <a:t> ô </a:t>
            </a:r>
            <a:r>
              <a:rPr lang="en-US" sz="2600" dirty="0" err="1"/>
              <a:t>nhiễm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khí</a:t>
            </a:r>
            <a:r>
              <a:rPr lang="en-US" sz="2600" dirty="0"/>
              <a:t> 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thải</a:t>
            </a:r>
            <a:r>
              <a:rPr lang="en-US" sz="2600" dirty="0"/>
              <a:t> </a:t>
            </a:r>
            <a:r>
              <a:rPr lang="en-US" sz="2600" dirty="0" err="1"/>
              <a:t>rắn</a:t>
            </a:r>
            <a:r>
              <a:rPr lang="en-US" sz="2600" dirty="0"/>
              <a:t> </a:t>
            </a:r>
            <a:r>
              <a:rPr lang="en-US" sz="2600" dirty="0" err="1"/>
              <a:t>độc</a:t>
            </a:r>
            <a:r>
              <a:rPr lang="en-US" sz="2600" dirty="0"/>
              <a:t> </a:t>
            </a:r>
            <a:r>
              <a:rPr lang="en-US" sz="2600" dirty="0" err="1"/>
              <a:t>hại</a:t>
            </a:r>
            <a:endParaRPr lang="en-US" sz="26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 smtClean="0"/>
              <a:t>Tất</a:t>
            </a:r>
            <a:r>
              <a:rPr lang="en-US" sz="2600" dirty="0" smtClean="0"/>
              <a:t> </a:t>
            </a:r>
            <a:r>
              <a:rPr lang="en-US" sz="2600" dirty="0" err="1" smtClean="0"/>
              <a:t>cả</a:t>
            </a:r>
            <a:r>
              <a:rPr lang="en-US" sz="2600" dirty="0" smtClean="0"/>
              <a:t> </a:t>
            </a:r>
            <a:r>
              <a:rPr lang="en-US" sz="2600" dirty="0" err="1" smtClean="0"/>
              <a:t>đáp</a:t>
            </a:r>
            <a:r>
              <a:rPr lang="en-US" sz="2600" dirty="0" smtClean="0"/>
              <a:t> </a:t>
            </a:r>
            <a:r>
              <a:rPr lang="en-US" sz="2600" dirty="0" err="1" smtClean="0"/>
              <a:t>án</a:t>
            </a:r>
            <a:r>
              <a:rPr lang="en-US" sz="2600" dirty="0" smtClean="0"/>
              <a:t> </a:t>
            </a:r>
            <a:r>
              <a:rPr lang="en-US" sz="2600" dirty="0" err="1" smtClean="0"/>
              <a:t>trên</a:t>
            </a:r>
            <a:r>
              <a:rPr lang="en-US" sz="2600" dirty="0" smtClean="0"/>
              <a:t> </a:t>
            </a:r>
            <a:r>
              <a:rPr lang="en-US" sz="2600" dirty="0" err="1" smtClean="0"/>
              <a:t>đều</a:t>
            </a:r>
            <a:r>
              <a:rPr lang="en-US" sz="2600" dirty="0" smtClean="0"/>
              <a:t> </a:t>
            </a:r>
            <a:r>
              <a:rPr lang="en-US" sz="2600" dirty="0" err="1" smtClean="0"/>
              <a:t>đúng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4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44901"/>
            <a:ext cx="9220201" cy="482419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ảnh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hưởng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đến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môi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trường</a:t>
            </a:r>
            <a:r>
              <a:rPr lang="en-US" sz="3000" b="1" dirty="0">
                <a:solidFill>
                  <a:srgbClr val="C00000"/>
                </a:solidFill>
              </a:rPr>
              <a:t> do </a:t>
            </a:r>
            <a:r>
              <a:rPr lang="en-US" sz="3000" b="1" dirty="0" err="1">
                <a:solidFill>
                  <a:srgbClr val="C00000"/>
                </a:solidFill>
              </a:rPr>
              <a:t>nguyên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nhân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endParaRPr lang="en-US" sz="800" b="1" dirty="0">
              <a:solidFill>
                <a:srgbClr val="C00000"/>
              </a:solidFill>
            </a:endParaRPr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Gây</a:t>
            </a:r>
            <a:r>
              <a:rPr lang="en-US" sz="2600" dirty="0"/>
              <a:t> ô </a:t>
            </a:r>
            <a:r>
              <a:rPr lang="en-US" sz="2600" dirty="0" err="1"/>
              <a:t>nhiễm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khí</a:t>
            </a:r>
            <a:r>
              <a:rPr lang="en-US" sz="2600" dirty="0"/>
              <a:t> </a:t>
            </a:r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thải</a:t>
            </a:r>
            <a:r>
              <a:rPr lang="en-US" sz="2600" dirty="0"/>
              <a:t> </a:t>
            </a:r>
            <a:r>
              <a:rPr lang="en-US" sz="2600" dirty="0" err="1"/>
              <a:t>rắn</a:t>
            </a:r>
            <a:r>
              <a:rPr lang="en-US" sz="2600" dirty="0"/>
              <a:t> </a:t>
            </a:r>
            <a:r>
              <a:rPr lang="en-US" sz="2600" dirty="0" err="1"/>
              <a:t>độc</a:t>
            </a:r>
            <a:r>
              <a:rPr lang="en-US" sz="2600" dirty="0"/>
              <a:t> </a:t>
            </a:r>
            <a:r>
              <a:rPr lang="en-US" sz="2600" dirty="0" err="1"/>
              <a:t>hại</a:t>
            </a:r>
            <a:endParaRPr lang="en-US" sz="2600" dirty="0"/>
          </a:p>
          <a:p>
            <a:pPr marL="1115568" lvl="3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án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1524000" y="47244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499" t="38518" r="4168" b="14075"/>
          <a:stretch/>
        </p:blipFill>
        <p:spPr>
          <a:xfrm>
            <a:off x="7157361" y="3352800"/>
            <a:ext cx="3324225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5401" y="3352799"/>
            <a:ext cx="1566185" cy="609600"/>
          </a:xfrm>
          <a:prstGeom prst="rect">
            <a:avLst/>
          </a:prstGeom>
          <a:solidFill>
            <a:srgbClr val="FBA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57050" y="3352800"/>
            <a:ext cx="381311" cy="762001"/>
          </a:xfrm>
          <a:prstGeom prst="rect">
            <a:avLst/>
          </a:prstGeom>
          <a:solidFill>
            <a:srgbClr val="FBA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9601200" cy="44974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có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xu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hướng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nhắm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chủ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yếu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tượng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nào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endParaRPr lang="en-US" sz="800" b="1" dirty="0"/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cai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/>
              <a:t>Thanh </a:t>
            </a:r>
            <a:r>
              <a:rPr lang="en-US" sz="2600" dirty="0" err="1"/>
              <a:t>thiếu</a:t>
            </a:r>
            <a:r>
              <a:rPr lang="en-US" sz="2600" dirty="0"/>
              <a:t> </a:t>
            </a:r>
            <a:r>
              <a:rPr lang="en-US" sz="2600" dirty="0" err="1"/>
              <a:t>niên</a:t>
            </a:r>
            <a:endParaRPr lang="en-US" sz="2600" dirty="0"/>
          </a:p>
          <a:p>
            <a:pPr marL="841248" lvl="4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9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298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9200"/>
            <a:ext cx="9296401" cy="482419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có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xu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hướng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nhắm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chủ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yếu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tới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tượng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nào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endParaRPr lang="en-US" sz="800" b="1" dirty="0"/>
          </a:p>
          <a:p>
            <a:r>
              <a:rPr lang="en-US" sz="3000" b="1" dirty="0"/>
              <a:t>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  <a:endParaRPr lang="en-US" sz="30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hút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cai</a:t>
            </a:r>
            <a:r>
              <a:rPr lang="en-US" sz="2600" dirty="0"/>
              <a:t> </a:t>
            </a:r>
            <a:r>
              <a:rPr lang="en-US" sz="2600" dirty="0" err="1"/>
              <a:t>thuốc</a:t>
            </a:r>
            <a:r>
              <a:rPr lang="en-US" sz="2600" dirty="0"/>
              <a:t> </a:t>
            </a:r>
            <a:r>
              <a:rPr lang="en-US" sz="2600" dirty="0" err="1"/>
              <a:t>lá</a:t>
            </a:r>
            <a:endParaRPr lang="en-US" sz="2600" dirty="0"/>
          </a:p>
          <a:p>
            <a:pPr marL="1298448" lvl="4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600" dirty="0"/>
              <a:t>Thanh </a:t>
            </a:r>
            <a:r>
              <a:rPr lang="en-US" sz="2600" dirty="0" err="1"/>
              <a:t>thiếu</a:t>
            </a:r>
            <a:r>
              <a:rPr lang="en-US" sz="2600" dirty="0"/>
              <a:t> </a:t>
            </a:r>
            <a:r>
              <a:rPr lang="en-US" sz="2600" dirty="0" err="1"/>
              <a:t>niên</a:t>
            </a:r>
            <a:endParaRPr lang="en-US" sz="2600" dirty="0"/>
          </a:p>
          <a:p>
            <a:pPr marL="841248" lvl="4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1676400" y="48006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ó thể là hình ảnh về 2 người và văn bản cho biết 'World Health Organization Tré Em Chính là đối tượng mà ngành công nghiệp thuốc lá đang băt đâu nhắm tới. и Speak out. #TobaccoExposed'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2" b="3203"/>
          <a:stretch/>
        </p:blipFill>
        <p:spPr bwMode="auto">
          <a:xfrm>
            <a:off x="7162800" y="2057400"/>
            <a:ext cx="3276600" cy="37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5334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112305"/>
            <a:ext cx="8662852" cy="932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Thanh </a:t>
            </a:r>
            <a:r>
              <a:rPr lang="en-US" sz="3600" b="1" dirty="0" err="1">
                <a:solidFill>
                  <a:srgbClr val="C00000"/>
                </a:solidFill>
              </a:rPr>
              <a:t>thiếu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niên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Việt</a:t>
            </a:r>
            <a:r>
              <a:rPr lang="en-US" sz="3600" b="1" dirty="0">
                <a:solidFill>
                  <a:srgbClr val="C00000"/>
                </a:solidFill>
              </a:rPr>
              <a:t> Nam NÓI KHÔNG </a:t>
            </a:r>
            <a:r>
              <a:rPr lang="en-US" sz="3600" b="1" dirty="0" err="1">
                <a:solidFill>
                  <a:srgbClr val="C00000"/>
                </a:solidFill>
              </a:rPr>
              <a:t>với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thuốc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lá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thuốc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lá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điện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tử</a:t>
            </a:r>
            <a:r>
              <a:rPr lang="en-US" sz="36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48" y="1219200"/>
            <a:ext cx="5711153" cy="4038601"/>
          </a:xfrm>
        </p:spPr>
      </p:pic>
    </p:spTree>
    <p:extLst>
      <p:ext uri="{BB962C8B-B14F-4D97-AF65-F5344CB8AC3E}">
        <p14:creationId xmlns:p14="http://schemas.microsoft.com/office/powerpoint/2010/main" val="3985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0806"/>
            <a:ext cx="8662852" cy="763595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11048999" cy="51816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n-US" sz="6500" b="1" dirty="0" err="1">
                <a:solidFill>
                  <a:srgbClr val="C00000"/>
                </a:solidFill>
              </a:rPr>
              <a:t>Ngoài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các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loại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thuốc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lá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truyền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thống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như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thuốc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lá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điếu</a:t>
            </a:r>
            <a:r>
              <a:rPr lang="en-US" sz="6500" b="1" dirty="0">
                <a:solidFill>
                  <a:srgbClr val="C00000"/>
                </a:solidFill>
              </a:rPr>
              <a:t>, </a:t>
            </a:r>
            <a:r>
              <a:rPr lang="en-US" sz="6500" b="1" dirty="0" err="1">
                <a:solidFill>
                  <a:srgbClr val="C00000"/>
                </a:solidFill>
              </a:rPr>
              <a:t>thuốc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lào</a:t>
            </a:r>
            <a:r>
              <a:rPr lang="en-US" sz="6500" b="1" dirty="0">
                <a:solidFill>
                  <a:srgbClr val="C00000"/>
                </a:solidFill>
              </a:rPr>
              <a:t>, </a:t>
            </a:r>
            <a:r>
              <a:rPr lang="en-US" sz="6500" b="1" dirty="0" err="1">
                <a:solidFill>
                  <a:srgbClr val="C00000"/>
                </a:solidFill>
              </a:rPr>
              <a:t>xì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gà</a:t>
            </a:r>
            <a:r>
              <a:rPr lang="en-US" sz="6500" b="1" dirty="0">
                <a:solidFill>
                  <a:srgbClr val="C00000"/>
                </a:solidFill>
              </a:rPr>
              <a:t>, </a:t>
            </a:r>
            <a:r>
              <a:rPr lang="en-US" sz="6500" b="1" dirty="0" err="1">
                <a:solidFill>
                  <a:srgbClr val="C00000"/>
                </a:solidFill>
              </a:rPr>
              <a:t>trên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thị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trường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hiện</a:t>
            </a:r>
            <a:r>
              <a:rPr lang="en-US" sz="6500" b="1" dirty="0">
                <a:solidFill>
                  <a:srgbClr val="C00000"/>
                </a:solidFill>
              </a:rPr>
              <a:t> nay </a:t>
            </a:r>
            <a:r>
              <a:rPr lang="en-US" sz="6500" b="1" dirty="0" err="1">
                <a:solidFill>
                  <a:srgbClr val="C00000"/>
                </a:solidFill>
              </a:rPr>
              <a:t>đang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xuất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hiện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các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sản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phẩm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thuốc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lá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mới</a:t>
            </a:r>
            <a:r>
              <a:rPr lang="en-US" sz="6500" b="1" dirty="0">
                <a:solidFill>
                  <a:srgbClr val="C00000"/>
                </a:solidFill>
              </a:rPr>
              <a:t> </a:t>
            </a:r>
            <a:r>
              <a:rPr lang="en-US" sz="6500" b="1" dirty="0" err="1">
                <a:solidFill>
                  <a:srgbClr val="C00000"/>
                </a:solidFill>
              </a:rPr>
              <a:t>nào</a:t>
            </a:r>
            <a:r>
              <a:rPr lang="en-US" sz="6500" b="1" dirty="0">
                <a:solidFill>
                  <a:srgbClr val="C00000"/>
                </a:solidFill>
              </a:rPr>
              <a:t>? </a:t>
            </a:r>
          </a:p>
          <a:p>
            <a:pPr algn="just"/>
            <a:r>
              <a:rPr lang="en-US" sz="5500" i="1" dirty="0"/>
              <a:t>(</a:t>
            </a:r>
            <a:r>
              <a:rPr lang="en-US" sz="5500" i="1" dirty="0" err="1"/>
              <a:t>Nhiều</a:t>
            </a:r>
            <a:r>
              <a:rPr lang="en-US" sz="5500" i="1" dirty="0"/>
              <a:t> </a:t>
            </a:r>
            <a:r>
              <a:rPr lang="en-US" sz="5500" i="1" dirty="0" err="1"/>
              <a:t>lựa</a:t>
            </a:r>
            <a:r>
              <a:rPr lang="en-US" sz="5500" i="1" dirty="0"/>
              <a:t> chon)</a:t>
            </a:r>
          </a:p>
          <a:p>
            <a:pPr marL="201168" lvl="1" indent="0">
              <a:buNone/>
            </a:pPr>
            <a:endParaRPr lang="en-US" sz="3000" b="1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</a:t>
            </a:r>
            <a:r>
              <a:rPr lang="en-US" sz="6300" b="1" dirty="0" err="1"/>
              <a:t>Trả</a:t>
            </a:r>
            <a:r>
              <a:rPr lang="en-US" sz="6300" b="1" dirty="0"/>
              <a:t> </a:t>
            </a:r>
            <a:r>
              <a:rPr lang="en-US" sz="6300" b="1" dirty="0" err="1"/>
              <a:t>lời</a:t>
            </a:r>
            <a:r>
              <a:rPr lang="en-US" sz="6300" b="1" dirty="0"/>
              <a:t>: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Thuốc</a:t>
            </a:r>
            <a:r>
              <a:rPr lang="en-US" sz="6500" dirty="0"/>
              <a:t> </a:t>
            </a:r>
            <a:r>
              <a:rPr lang="en-US" sz="6500" dirty="0" err="1"/>
              <a:t>lá</a:t>
            </a:r>
            <a:r>
              <a:rPr lang="en-US" sz="6500" dirty="0"/>
              <a:t> </a:t>
            </a:r>
            <a:r>
              <a:rPr lang="en-US" sz="6500" dirty="0" err="1"/>
              <a:t>điện</a:t>
            </a:r>
            <a:r>
              <a:rPr lang="en-US" sz="6500" dirty="0"/>
              <a:t> </a:t>
            </a:r>
            <a:r>
              <a:rPr lang="en-US" sz="6500" dirty="0" err="1"/>
              <a:t>tử</a:t>
            </a:r>
            <a:endParaRPr lang="en-US" sz="6500" dirty="0"/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Thuốc</a:t>
            </a:r>
            <a:r>
              <a:rPr lang="en-US" sz="6500" dirty="0"/>
              <a:t> </a:t>
            </a:r>
            <a:r>
              <a:rPr lang="en-US" sz="6500" dirty="0" err="1"/>
              <a:t>lá</a:t>
            </a:r>
            <a:r>
              <a:rPr lang="en-US" sz="6500" dirty="0"/>
              <a:t> </a:t>
            </a:r>
            <a:r>
              <a:rPr lang="en-US" sz="6500" dirty="0" err="1"/>
              <a:t>nung</a:t>
            </a:r>
            <a:r>
              <a:rPr lang="en-US" sz="6500" dirty="0"/>
              <a:t> </a:t>
            </a:r>
            <a:r>
              <a:rPr lang="en-US" sz="6500" dirty="0" err="1"/>
              <a:t>nóng</a:t>
            </a:r>
            <a:endParaRPr lang="en-US" sz="6500" dirty="0"/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Miếng</a:t>
            </a:r>
            <a:r>
              <a:rPr lang="en-US" sz="6500" dirty="0"/>
              <a:t> </a:t>
            </a:r>
            <a:r>
              <a:rPr lang="en-US" sz="6500" dirty="0" err="1"/>
              <a:t>dán</a:t>
            </a:r>
            <a:r>
              <a:rPr lang="en-US" sz="6500" dirty="0"/>
              <a:t> </a:t>
            </a:r>
            <a:r>
              <a:rPr lang="en-US" sz="6500" dirty="0" err="1"/>
              <a:t>có</a:t>
            </a:r>
            <a:r>
              <a:rPr lang="en-US" sz="6500" dirty="0"/>
              <a:t> </a:t>
            </a:r>
            <a:r>
              <a:rPr lang="en-US" sz="6500" dirty="0" err="1"/>
              <a:t>chứa</a:t>
            </a:r>
            <a:r>
              <a:rPr lang="en-US" sz="6500" dirty="0"/>
              <a:t> Nicotine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/>
              <a:t>Shisha</a:t>
            </a:r>
          </a:p>
          <a:p>
            <a:pPr marL="1115568" lvl="3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6500" dirty="0" err="1"/>
              <a:t>Tất</a:t>
            </a:r>
            <a:r>
              <a:rPr lang="en-US" sz="6500" dirty="0"/>
              <a:t> </a:t>
            </a:r>
            <a:r>
              <a:rPr lang="en-US" sz="6500" dirty="0" err="1"/>
              <a:t>cả</a:t>
            </a:r>
            <a:r>
              <a:rPr lang="en-US" sz="6500" dirty="0"/>
              <a:t> </a:t>
            </a:r>
            <a:r>
              <a:rPr lang="en-US" sz="6500" dirty="0" err="1"/>
              <a:t>đáp</a:t>
            </a:r>
            <a:r>
              <a:rPr lang="en-US" sz="6500" dirty="0"/>
              <a:t> </a:t>
            </a:r>
            <a:r>
              <a:rPr lang="en-US" sz="6500" dirty="0" err="1"/>
              <a:t>án</a:t>
            </a:r>
            <a:r>
              <a:rPr lang="en-US" sz="6500" dirty="0"/>
              <a:t> </a:t>
            </a:r>
            <a:r>
              <a:rPr lang="en-US" sz="6500" dirty="0" err="1"/>
              <a:t>trên</a:t>
            </a:r>
            <a:r>
              <a:rPr lang="en-US" sz="6500" dirty="0"/>
              <a:t>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29718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35052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44196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26834"/>
            <a:ext cx="3773737" cy="20461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42639" y="3563903"/>
            <a:ext cx="1719602" cy="1275088"/>
            <a:chOff x="8986983" y="4229132"/>
            <a:chExt cx="1719602" cy="12750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1"/>
            <a:stretch/>
          </p:blipFill>
          <p:spPr>
            <a:xfrm>
              <a:off x="8986983" y="4229132"/>
              <a:ext cx="1719601" cy="12750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0301472" y="4280976"/>
              <a:ext cx="405113" cy="256303"/>
            </a:xfrm>
            <a:prstGeom prst="rect">
              <a:avLst/>
            </a:prstGeom>
            <a:solidFill>
              <a:srgbClr val="CA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3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0591800" cy="4824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 err="1">
                <a:solidFill>
                  <a:srgbClr val="C00000"/>
                </a:solidFill>
              </a:rPr>
              <a:t>Thuốc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lá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điện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tử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có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cấu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tạo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như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thế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nào</a:t>
            </a:r>
            <a:r>
              <a:rPr lang="en-US" sz="38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100" b="1" dirty="0"/>
              <a:t> 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dirty="0" err="1"/>
              <a:t>Trả</a:t>
            </a:r>
            <a:r>
              <a:rPr lang="en-US" sz="3500" b="1" dirty="0"/>
              <a:t> </a:t>
            </a:r>
            <a:r>
              <a:rPr lang="en-US" sz="3500" b="1" dirty="0" err="1"/>
              <a:t>lời</a:t>
            </a:r>
            <a:r>
              <a:rPr lang="en-US" sz="3500" b="1" dirty="0"/>
              <a:t>:</a:t>
            </a:r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dạng</a:t>
            </a:r>
            <a:r>
              <a:rPr lang="en-US" sz="3000" dirty="0"/>
              <a:t> </a:t>
            </a:r>
            <a:r>
              <a:rPr lang="en-US" sz="3000" dirty="0" err="1"/>
              <a:t>giống</a:t>
            </a:r>
            <a:r>
              <a:rPr lang="en-US" sz="3000" dirty="0"/>
              <a:t> </a:t>
            </a:r>
            <a:r>
              <a:rPr lang="en-US" sz="3000" dirty="0" err="1"/>
              <a:t>điếu</a:t>
            </a:r>
            <a:r>
              <a:rPr lang="en-US" sz="3000" dirty="0"/>
              <a:t> </a:t>
            </a:r>
            <a:r>
              <a:rPr lang="en-US" sz="3000" dirty="0" err="1"/>
              <a:t>thuốc</a:t>
            </a:r>
            <a:r>
              <a:rPr lang="en-US" sz="3000" dirty="0"/>
              <a:t> </a:t>
            </a:r>
            <a:r>
              <a:rPr lang="en-US" sz="3000" dirty="0" err="1"/>
              <a:t>lá</a:t>
            </a:r>
            <a:r>
              <a:rPr lang="en-US" sz="3000" dirty="0"/>
              <a:t>. </a:t>
            </a:r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phẩm</a:t>
            </a:r>
            <a:r>
              <a:rPr lang="en-US" sz="3000" dirty="0"/>
              <a:t> </a:t>
            </a:r>
            <a:r>
              <a:rPr lang="en-US" sz="3000" dirty="0" err="1"/>
              <a:t>thuốc</a:t>
            </a:r>
            <a:r>
              <a:rPr lang="en-US" sz="3000" dirty="0"/>
              <a:t> </a:t>
            </a:r>
            <a:r>
              <a:rPr lang="en-US" sz="3000" dirty="0" err="1"/>
              <a:t>lá</a:t>
            </a:r>
            <a:r>
              <a:rPr lang="en-US" sz="3000" dirty="0"/>
              <a:t> </a:t>
            </a:r>
            <a:r>
              <a:rPr lang="en-US" sz="3000" dirty="0" err="1"/>
              <a:t>điếu</a:t>
            </a:r>
            <a:r>
              <a:rPr lang="en-US" sz="3000" dirty="0"/>
              <a:t> </a:t>
            </a:r>
            <a:r>
              <a:rPr lang="en-US" sz="3000" dirty="0" err="1"/>
              <a:t>thông</a:t>
            </a:r>
            <a:r>
              <a:rPr lang="en-US" sz="3000" dirty="0"/>
              <a:t> </a:t>
            </a:r>
            <a:r>
              <a:rPr lang="en-US" sz="3000" dirty="0" err="1"/>
              <a:t>thường</a:t>
            </a:r>
            <a:endParaRPr lang="en-US" sz="3000" dirty="0"/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dung </a:t>
            </a:r>
            <a:r>
              <a:rPr lang="en-US" sz="3000" dirty="0" err="1"/>
              <a:t>dịch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Nicotine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hóa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0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10668000" cy="4747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err="1">
                <a:solidFill>
                  <a:srgbClr val="C00000"/>
                </a:solidFill>
              </a:rPr>
              <a:t>Thuốc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lá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điện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tử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có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cấu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tạo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như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thế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nào</a:t>
            </a:r>
            <a:r>
              <a:rPr lang="en-US" sz="35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100" b="1" dirty="0"/>
              <a:t> 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dirty="0" err="1"/>
              <a:t>Trả</a:t>
            </a:r>
            <a:r>
              <a:rPr lang="en-US" sz="3500" b="1" dirty="0"/>
              <a:t> </a:t>
            </a:r>
            <a:r>
              <a:rPr lang="en-US" sz="3500" b="1" dirty="0" err="1"/>
              <a:t>lời</a:t>
            </a:r>
            <a:r>
              <a:rPr lang="en-US" sz="3500" b="1" dirty="0"/>
              <a:t>:</a:t>
            </a:r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dạng</a:t>
            </a:r>
            <a:r>
              <a:rPr lang="en-US" sz="3000" dirty="0"/>
              <a:t> </a:t>
            </a:r>
            <a:r>
              <a:rPr lang="en-US" sz="3000" dirty="0" err="1"/>
              <a:t>giống</a:t>
            </a:r>
            <a:r>
              <a:rPr lang="en-US" sz="3000" dirty="0"/>
              <a:t> </a:t>
            </a:r>
            <a:r>
              <a:rPr lang="en-US" sz="3000" dirty="0" err="1"/>
              <a:t>điếu</a:t>
            </a:r>
            <a:r>
              <a:rPr lang="en-US" sz="3000" dirty="0"/>
              <a:t> </a:t>
            </a:r>
            <a:r>
              <a:rPr lang="en-US" sz="3000" dirty="0" err="1"/>
              <a:t>thuốc</a:t>
            </a:r>
            <a:r>
              <a:rPr lang="en-US" sz="3000" dirty="0"/>
              <a:t> </a:t>
            </a:r>
            <a:r>
              <a:rPr lang="en-US" sz="3000" dirty="0" err="1"/>
              <a:t>lá</a:t>
            </a:r>
            <a:r>
              <a:rPr lang="en-US" sz="3000" dirty="0"/>
              <a:t>. </a:t>
            </a:r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phẩm</a:t>
            </a:r>
            <a:r>
              <a:rPr lang="en-US" sz="3000" dirty="0"/>
              <a:t> </a:t>
            </a:r>
            <a:r>
              <a:rPr lang="en-US" sz="3000" dirty="0" err="1"/>
              <a:t>thuốc</a:t>
            </a:r>
            <a:r>
              <a:rPr lang="en-US" sz="3000" dirty="0"/>
              <a:t> </a:t>
            </a:r>
            <a:r>
              <a:rPr lang="en-US" sz="3000" dirty="0" err="1"/>
              <a:t>lá</a:t>
            </a:r>
            <a:r>
              <a:rPr lang="en-US" sz="3000" dirty="0"/>
              <a:t> </a:t>
            </a:r>
            <a:r>
              <a:rPr lang="en-US" sz="3000" dirty="0" err="1"/>
              <a:t>điếu</a:t>
            </a:r>
            <a:r>
              <a:rPr lang="en-US" sz="3000" dirty="0"/>
              <a:t> </a:t>
            </a:r>
            <a:r>
              <a:rPr lang="en-US" sz="3000" dirty="0" err="1"/>
              <a:t>thông</a:t>
            </a:r>
            <a:r>
              <a:rPr lang="en-US" sz="3000" dirty="0"/>
              <a:t> </a:t>
            </a:r>
            <a:r>
              <a:rPr lang="en-US" sz="3000" dirty="0" err="1"/>
              <a:t>thường</a:t>
            </a:r>
            <a:endParaRPr lang="en-US" sz="3000" dirty="0"/>
          </a:p>
          <a:p>
            <a:pPr marL="932688" lvl="2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dung </a:t>
            </a:r>
            <a:r>
              <a:rPr lang="en-US" sz="3000" dirty="0" err="1"/>
              <a:t>dịch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Nicotine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hóa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097280" y="48768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519" y="218175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1478"/>
            <a:ext cx="10363200" cy="4718322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err="1">
                <a:solidFill>
                  <a:srgbClr val="C00000"/>
                </a:solidFill>
              </a:rPr>
              <a:t>Thuốc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lá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nung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nóng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có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cấu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tạo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như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thế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nào</a:t>
            </a:r>
            <a:r>
              <a:rPr lang="en-US" sz="3800" b="1" dirty="0">
                <a:solidFill>
                  <a:srgbClr val="C00000"/>
                </a:solidFill>
              </a:rPr>
              <a:t>?</a:t>
            </a:r>
          </a:p>
          <a:p>
            <a:endParaRPr lang="en-US" sz="1500" b="1" dirty="0">
              <a:solidFill>
                <a:srgbClr val="C00000"/>
              </a:solidFill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  </a:t>
            </a:r>
            <a:r>
              <a:rPr lang="en-US" sz="3900" b="1" dirty="0" err="1"/>
              <a:t>Trả</a:t>
            </a:r>
            <a:r>
              <a:rPr lang="en-US" sz="3900" b="1" dirty="0"/>
              <a:t> </a:t>
            </a:r>
            <a:r>
              <a:rPr lang="en-US" sz="3900" b="1" dirty="0" err="1"/>
              <a:t>lời</a:t>
            </a:r>
            <a:r>
              <a:rPr lang="en-US" sz="3900" b="1" dirty="0"/>
              <a:t>:</a:t>
            </a:r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điếu</a:t>
            </a:r>
            <a:r>
              <a:rPr lang="en-US" sz="3300" dirty="0"/>
              <a:t> </a:t>
            </a:r>
            <a:r>
              <a:rPr lang="en-US" sz="3300" dirty="0" err="1"/>
              <a:t>thuốc</a:t>
            </a:r>
            <a:r>
              <a:rPr lang="en-US" sz="3300" dirty="0"/>
              <a:t> </a:t>
            </a:r>
            <a:r>
              <a:rPr lang="en-US" sz="3300" dirty="0" err="1"/>
              <a:t>lá</a:t>
            </a:r>
            <a:r>
              <a:rPr lang="en-US" sz="3300" dirty="0"/>
              <a:t> </a:t>
            </a:r>
            <a:r>
              <a:rPr lang="en-US" sz="3300" dirty="0" err="1"/>
              <a:t>thông</a:t>
            </a:r>
            <a:r>
              <a:rPr lang="en-US" sz="3300" dirty="0"/>
              <a:t> </a:t>
            </a:r>
            <a:r>
              <a:rPr lang="en-US" sz="3300" dirty="0" err="1"/>
              <a:t>thường</a:t>
            </a:r>
            <a:r>
              <a:rPr lang="en-US" sz="3300" dirty="0"/>
              <a:t> </a:t>
            </a:r>
            <a:r>
              <a:rPr lang="en-US" sz="3300" dirty="0" err="1"/>
              <a:t>nhưng</a:t>
            </a:r>
            <a:r>
              <a:rPr lang="en-US" sz="3300" dirty="0"/>
              <a:t> </a:t>
            </a:r>
            <a:r>
              <a:rPr lang="en-US" sz="3300" dirty="0" err="1"/>
              <a:t>được</a:t>
            </a:r>
            <a:r>
              <a:rPr lang="en-US" sz="3300" dirty="0"/>
              <a:t> </a:t>
            </a:r>
            <a:r>
              <a:rPr lang="en-US" sz="3300" dirty="0" err="1"/>
              <a:t>bổ</a:t>
            </a:r>
            <a:r>
              <a:rPr lang="en-US" sz="3300" dirty="0"/>
              <a:t> sung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phụ</a:t>
            </a:r>
            <a:r>
              <a:rPr lang="en-US" sz="3300" dirty="0"/>
              <a:t> </a:t>
            </a:r>
            <a:r>
              <a:rPr lang="en-US" sz="3300" dirty="0" err="1"/>
              <a:t>gia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biệt</a:t>
            </a:r>
            <a:r>
              <a:rPr lang="en-US" sz="3300" dirty="0"/>
              <a:t>.</a:t>
            </a:r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Gồm</a:t>
            </a:r>
            <a:r>
              <a:rPr lang="en-US" sz="3300" dirty="0"/>
              <a:t> </a:t>
            </a:r>
            <a:r>
              <a:rPr lang="en-US" sz="3300" dirty="0" err="1"/>
              <a:t>thiết</a:t>
            </a:r>
            <a:r>
              <a:rPr lang="en-US" sz="3300" dirty="0"/>
              <a:t> </a:t>
            </a:r>
            <a:r>
              <a:rPr lang="en-US" sz="3300" dirty="0" err="1"/>
              <a:t>bị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r>
              <a:rPr lang="en-US" sz="3300" dirty="0"/>
              <a:t> </a:t>
            </a:r>
            <a:r>
              <a:rPr lang="en-US" sz="3300" dirty="0" err="1"/>
              <a:t>kết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với</a:t>
            </a:r>
            <a:r>
              <a:rPr lang="en-US" sz="3300" dirty="0"/>
              <a:t> </a:t>
            </a:r>
            <a:r>
              <a:rPr lang="en-US" sz="3300" dirty="0" err="1"/>
              <a:t>sản</a:t>
            </a:r>
            <a:r>
              <a:rPr lang="en-US" sz="3300" dirty="0"/>
              <a:t> </a:t>
            </a:r>
            <a:r>
              <a:rPr lang="en-US" sz="3300" dirty="0" err="1"/>
              <a:t>phẩm</a:t>
            </a:r>
            <a:r>
              <a:rPr lang="en-US" sz="3300" dirty="0"/>
              <a:t> </a:t>
            </a:r>
            <a:r>
              <a:rPr lang="en-US" sz="3300" dirty="0" err="1"/>
              <a:t>thuốc</a:t>
            </a:r>
            <a:r>
              <a:rPr lang="en-US" sz="3300" dirty="0"/>
              <a:t> </a:t>
            </a:r>
            <a:r>
              <a:rPr lang="en-US" sz="3300" dirty="0" err="1"/>
              <a:t>lá</a:t>
            </a:r>
            <a:r>
              <a:rPr lang="en-US" sz="3300" dirty="0"/>
              <a:t> </a:t>
            </a:r>
            <a:r>
              <a:rPr lang="en-US" sz="3300" dirty="0" err="1"/>
              <a:t>chuyên</a:t>
            </a:r>
            <a:r>
              <a:rPr lang="en-US" sz="3300" dirty="0"/>
              <a:t> </a:t>
            </a:r>
            <a:r>
              <a:rPr lang="en-US" sz="3300" dirty="0" err="1"/>
              <a:t>dụng</a:t>
            </a:r>
            <a:endParaRPr lang="en-US" sz="3300" dirty="0"/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Gồm</a:t>
            </a:r>
            <a:r>
              <a:rPr lang="en-US" sz="3300" dirty="0"/>
              <a:t> </a:t>
            </a:r>
            <a:r>
              <a:rPr lang="en-US" sz="3300" dirty="0" err="1"/>
              <a:t>thiết</a:t>
            </a:r>
            <a:r>
              <a:rPr lang="en-US" sz="3300" dirty="0"/>
              <a:t> </a:t>
            </a:r>
            <a:r>
              <a:rPr lang="en-US" sz="3300" dirty="0" err="1"/>
              <a:t>bị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r>
              <a:rPr lang="en-US" sz="3300" dirty="0"/>
              <a:t> </a:t>
            </a:r>
            <a:r>
              <a:rPr lang="en-US" sz="3300" dirty="0" err="1"/>
              <a:t>kết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với</a:t>
            </a:r>
            <a:r>
              <a:rPr lang="en-US" sz="3300" dirty="0"/>
              <a:t> dung </a:t>
            </a:r>
            <a:r>
              <a:rPr lang="en-US" sz="3300" dirty="0" err="1"/>
              <a:t>dịch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chứa</a:t>
            </a:r>
            <a:r>
              <a:rPr lang="en-US" sz="3300" dirty="0"/>
              <a:t> Nicotine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hóa</a:t>
            </a:r>
            <a:r>
              <a:rPr lang="en-US" sz="3300" dirty="0"/>
              <a:t> </a:t>
            </a:r>
            <a:r>
              <a:rPr lang="en-US" sz="3300" dirty="0" err="1"/>
              <a:t>chất</a:t>
            </a:r>
            <a:r>
              <a:rPr lang="en-US" sz="3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519" y="218175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645" y="1450839"/>
            <a:ext cx="10896600" cy="4718322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err="1">
                <a:solidFill>
                  <a:srgbClr val="C00000"/>
                </a:solidFill>
              </a:rPr>
              <a:t>Thuốc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lá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nung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nóng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có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cấu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tạo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như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thế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nào</a:t>
            </a:r>
            <a:r>
              <a:rPr lang="en-US" sz="3800" b="1" dirty="0">
                <a:solidFill>
                  <a:srgbClr val="C00000"/>
                </a:solidFill>
              </a:rPr>
              <a:t>?</a:t>
            </a:r>
          </a:p>
          <a:p>
            <a:endParaRPr lang="en-US" sz="1500" b="1" dirty="0">
              <a:solidFill>
                <a:srgbClr val="C00000"/>
              </a:solidFill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     </a:t>
            </a:r>
            <a:r>
              <a:rPr lang="en-US" sz="3900" b="1" dirty="0" err="1"/>
              <a:t>Trả</a:t>
            </a:r>
            <a:r>
              <a:rPr lang="en-US" sz="3900" b="1" dirty="0"/>
              <a:t> </a:t>
            </a:r>
            <a:r>
              <a:rPr lang="en-US" sz="3900" b="1" dirty="0" err="1"/>
              <a:t>lời</a:t>
            </a:r>
            <a:r>
              <a:rPr lang="en-US" sz="3900" b="1" dirty="0"/>
              <a:t>:</a:t>
            </a:r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điếu</a:t>
            </a:r>
            <a:r>
              <a:rPr lang="en-US" sz="3300" dirty="0"/>
              <a:t> </a:t>
            </a:r>
            <a:r>
              <a:rPr lang="en-US" sz="3300" dirty="0" err="1"/>
              <a:t>thuốc</a:t>
            </a:r>
            <a:r>
              <a:rPr lang="en-US" sz="3300" dirty="0"/>
              <a:t> </a:t>
            </a:r>
            <a:r>
              <a:rPr lang="en-US" sz="3300" dirty="0" err="1"/>
              <a:t>lá</a:t>
            </a:r>
            <a:r>
              <a:rPr lang="en-US" sz="3300" dirty="0"/>
              <a:t> </a:t>
            </a:r>
            <a:r>
              <a:rPr lang="en-US" sz="3300" dirty="0" err="1"/>
              <a:t>thông</a:t>
            </a:r>
            <a:r>
              <a:rPr lang="en-US" sz="3300" dirty="0"/>
              <a:t> </a:t>
            </a:r>
            <a:r>
              <a:rPr lang="en-US" sz="3300" dirty="0" err="1"/>
              <a:t>thường</a:t>
            </a:r>
            <a:r>
              <a:rPr lang="en-US" sz="3300" dirty="0"/>
              <a:t> </a:t>
            </a:r>
            <a:r>
              <a:rPr lang="en-US" sz="3300" dirty="0" err="1"/>
              <a:t>nhưng</a:t>
            </a:r>
            <a:r>
              <a:rPr lang="en-US" sz="3300" dirty="0"/>
              <a:t> </a:t>
            </a:r>
            <a:r>
              <a:rPr lang="en-US" sz="3300" dirty="0" err="1"/>
              <a:t>được</a:t>
            </a:r>
            <a:r>
              <a:rPr lang="en-US" sz="3300" dirty="0"/>
              <a:t> </a:t>
            </a:r>
            <a:r>
              <a:rPr lang="en-US" sz="3300" dirty="0" err="1"/>
              <a:t>bổ</a:t>
            </a:r>
            <a:r>
              <a:rPr lang="en-US" sz="3300" dirty="0"/>
              <a:t> sung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phụ</a:t>
            </a:r>
            <a:r>
              <a:rPr lang="en-US" sz="3300" dirty="0"/>
              <a:t> </a:t>
            </a:r>
            <a:r>
              <a:rPr lang="en-US" sz="3300" dirty="0" err="1"/>
              <a:t>gia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biệt</a:t>
            </a:r>
            <a:r>
              <a:rPr lang="en-US" sz="3300" dirty="0"/>
              <a:t>.</a:t>
            </a:r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Gồm</a:t>
            </a:r>
            <a:r>
              <a:rPr lang="en-US" sz="3300" dirty="0"/>
              <a:t> </a:t>
            </a:r>
            <a:r>
              <a:rPr lang="en-US" sz="3300" dirty="0" err="1"/>
              <a:t>thiết</a:t>
            </a:r>
            <a:r>
              <a:rPr lang="en-US" sz="3300" dirty="0"/>
              <a:t> </a:t>
            </a:r>
            <a:r>
              <a:rPr lang="en-US" sz="3300" dirty="0" err="1"/>
              <a:t>bị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r>
              <a:rPr lang="en-US" sz="3300" dirty="0"/>
              <a:t> </a:t>
            </a:r>
            <a:r>
              <a:rPr lang="en-US" sz="3300" dirty="0" err="1"/>
              <a:t>kết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với</a:t>
            </a:r>
            <a:r>
              <a:rPr lang="en-US" sz="3300" dirty="0"/>
              <a:t> </a:t>
            </a:r>
            <a:r>
              <a:rPr lang="en-US" sz="3300" dirty="0" err="1"/>
              <a:t>sản</a:t>
            </a:r>
            <a:r>
              <a:rPr lang="en-US" sz="3300" dirty="0"/>
              <a:t> </a:t>
            </a:r>
            <a:r>
              <a:rPr lang="en-US" sz="3300" dirty="0" err="1"/>
              <a:t>phẩm</a:t>
            </a:r>
            <a:r>
              <a:rPr lang="en-US" sz="3300" dirty="0"/>
              <a:t> </a:t>
            </a:r>
            <a:r>
              <a:rPr lang="en-US" sz="3300" dirty="0" err="1"/>
              <a:t>thuốc</a:t>
            </a:r>
            <a:r>
              <a:rPr lang="en-US" sz="3300" dirty="0"/>
              <a:t> </a:t>
            </a:r>
            <a:r>
              <a:rPr lang="en-US" sz="3300" dirty="0" err="1"/>
              <a:t>lá</a:t>
            </a:r>
            <a:r>
              <a:rPr lang="en-US" sz="3300" dirty="0"/>
              <a:t> </a:t>
            </a:r>
            <a:r>
              <a:rPr lang="en-US" sz="3300" dirty="0" err="1"/>
              <a:t>chuyên</a:t>
            </a:r>
            <a:r>
              <a:rPr lang="en-US" sz="3300" dirty="0"/>
              <a:t> </a:t>
            </a:r>
            <a:r>
              <a:rPr lang="en-US" sz="3300" dirty="0" err="1"/>
              <a:t>dụng</a:t>
            </a:r>
            <a:endParaRPr lang="en-US" sz="3300" dirty="0"/>
          </a:p>
          <a:p>
            <a:pPr marL="932688" lvl="2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300" dirty="0" err="1"/>
              <a:t>Gồm</a:t>
            </a:r>
            <a:r>
              <a:rPr lang="en-US" sz="3300" dirty="0"/>
              <a:t> </a:t>
            </a:r>
            <a:r>
              <a:rPr lang="en-US" sz="3300" dirty="0" err="1"/>
              <a:t>thiết</a:t>
            </a:r>
            <a:r>
              <a:rPr lang="en-US" sz="3300" dirty="0"/>
              <a:t> </a:t>
            </a:r>
            <a:r>
              <a:rPr lang="en-US" sz="3300" dirty="0" err="1"/>
              <a:t>bị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r>
              <a:rPr lang="en-US" sz="3300" dirty="0"/>
              <a:t> </a:t>
            </a:r>
            <a:r>
              <a:rPr lang="en-US" sz="3300" dirty="0" err="1"/>
              <a:t>kết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với</a:t>
            </a:r>
            <a:r>
              <a:rPr lang="en-US" sz="3300" dirty="0"/>
              <a:t> dung </a:t>
            </a:r>
            <a:r>
              <a:rPr lang="en-US" sz="3300" dirty="0" err="1"/>
              <a:t>dịch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chứa</a:t>
            </a:r>
            <a:r>
              <a:rPr lang="en-US" sz="3300" dirty="0"/>
              <a:t> Nicotine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hóa</a:t>
            </a:r>
            <a:r>
              <a:rPr lang="en-US" sz="3300" dirty="0"/>
              <a:t> </a:t>
            </a:r>
            <a:r>
              <a:rPr lang="en-US" sz="3300" dirty="0" err="1"/>
              <a:t>chất</a:t>
            </a:r>
            <a:r>
              <a:rPr lang="en-US" sz="33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90600" y="4114800"/>
            <a:ext cx="6096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10403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9907"/>
            <a:ext cx="10591800" cy="47260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nghiện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trong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các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sản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phẩm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(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điếu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) </a:t>
            </a:r>
            <a:r>
              <a:rPr lang="en-US" sz="3000" b="1" dirty="0" err="1">
                <a:solidFill>
                  <a:srgbClr val="C00000"/>
                </a:solidFill>
              </a:rPr>
              <a:t>là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en-US" sz="1100" b="1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   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665760" lvl="6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/>
              <a:t>Nicotine</a:t>
            </a:r>
          </a:p>
          <a:p>
            <a:pPr marL="1665760" lvl="6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cồn</a:t>
            </a:r>
            <a:endParaRPr lang="en-US" sz="2800" dirty="0"/>
          </a:p>
          <a:p>
            <a:pPr marL="1665760" lvl="6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Cocain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10403"/>
            <a:ext cx="8662852" cy="932596"/>
          </a:xfrm>
        </p:spPr>
        <p:txBody>
          <a:bodyPr/>
          <a:lstStyle/>
          <a:p>
            <a:pPr algn="ctr"/>
            <a:r>
              <a:rPr lang="en-US" sz="4400" b="1" u="sng" dirty="0" err="1"/>
              <a:t>Câu</a:t>
            </a:r>
            <a:r>
              <a:rPr lang="en-US" sz="4400" b="1" u="sng" dirty="0"/>
              <a:t> </a:t>
            </a:r>
            <a:r>
              <a:rPr lang="en-US" sz="4400" b="1" u="sng" dirty="0" err="1"/>
              <a:t>hỏi</a:t>
            </a:r>
            <a:r>
              <a:rPr lang="en-US" sz="4400" b="1" u="sng" dirty="0"/>
              <a:t>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2" y="1371600"/>
            <a:ext cx="10591800" cy="47260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gây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nghiện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trong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các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sản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phẩm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(</a:t>
            </a:r>
            <a:r>
              <a:rPr lang="en-US" sz="3000" b="1" dirty="0" err="1">
                <a:solidFill>
                  <a:srgbClr val="C00000"/>
                </a:solidFill>
              </a:rPr>
              <a:t>thuốc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lá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điếu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điện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tử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nung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nóng</a:t>
            </a:r>
            <a:r>
              <a:rPr lang="en-US" sz="3000" b="1" dirty="0">
                <a:solidFill>
                  <a:srgbClr val="C00000"/>
                </a:solidFill>
              </a:rPr>
              <a:t>) </a:t>
            </a:r>
            <a:r>
              <a:rPr lang="en-US" sz="3000" b="1" dirty="0" err="1">
                <a:solidFill>
                  <a:srgbClr val="C00000"/>
                </a:solidFill>
              </a:rPr>
              <a:t>là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gì</a:t>
            </a:r>
            <a:r>
              <a:rPr lang="en-US" sz="3000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en-US" sz="1100" b="1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       </a:t>
            </a:r>
            <a:r>
              <a:rPr lang="en-US" sz="3000" b="1" dirty="0" err="1"/>
              <a:t>Trả</a:t>
            </a:r>
            <a:r>
              <a:rPr lang="en-US" sz="3000" b="1" dirty="0"/>
              <a:t> </a:t>
            </a:r>
            <a:r>
              <a:rPr lang="en-US" sz="3000" b="1" dirty="0" err="1"/>
              <a:t>lời</a:t>
            </a:r>
            <a:r>
              <a:rPr lang="en-US" sz="3000" b="1" dirty="0"/>
              <a:t>:</a:t>
            </a:r>
          </a:p>
          <a:p>
            <a:pPr marL="1865760" lvl="7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/>
              <a:t>Nicotine</a:t>
            </a:r>
          </a:p>
          <a:p>
            <a:pPr marL="1865760" lvl="7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cồn</a:t>
            </a:r>
            <a:endParaRPr lang="en-US" sz="2800" dirty="0"/>
          </a:p>
          <a:p>
            <a:pPr marL="1865760" lvl="7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800" dirty="0" err="1"/>
              <a:t>Cocain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1" y="3600650"/>
            <a:ext cx="609600" cy="5141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3352800"/>
            <a:ext cx="4471851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nicotine ở </a:t>
            </a:r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niên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lâu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,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,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i="1" dirty="0"/>
              <a:t>(</a:t>
            </a:r>
            <a:r>
              <a:rPr lang="en-US" sz="2000" i="1" dirty="0" err="1"/>
              <a:t>Báo</a:t>
            </a:r>
            <a:r>
              <a:rPr lang="en-US" sz="2000" i="1" dirty="0"/>
              <a:t> </a:t>
            </a:r>
            <a:r>
              <a:rPr lang="en-US" sz="2000" i="1" dirty="0" err="1"/>
              <a:t>cáo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Tổng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 Y </a:t>
            </a:r>
            <a:r>
              <a:rPr lang="en-US" sz="2000" i="1" dirty="0" err="1"/>
              <a:t>khoa</a:t>
            </a:r>
            <a:r>
              <a:rPr lang="en-US" sz="2000" i="1" dirty="0"/>
              <a:t> </a:t>
            </a:r>
            <a:r>
              <a:rPr lang="en-US" sz="2000" i="1" dirty="0" err="1"/>
              <a:t>Mỹ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2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9581DAEA8BE4CA391B988236D7585" ma:contentTypeVersion="11" ma:contentTypeDescription="Create a new document." ma:contentTypeScope="" ma:versionID="dde36cf31f9fafe3a7ba9493fb33ce58">
  <xsd:schema xmlns:xsd="http://www.w3.org/2001/XMLSchema" xmlns:xs="http://www.w3.org/2001/XMLSchema" xmlns:p="http://schemas.microsoft.com/office/2006/metadata/properties" xmlns:ns3="a8608aa7-b9f9-4710-9d65-d4dd8684eda3" targetNamespace="http://schemas.microsoft.com/office/2006/metadata/properties" ma:root="true" ma:fieldsID="09792157534567ec90c0839c0d13cc85" ns3:_="">
    <xsd:import namespace="a8608aa7-b9f9-4710-9d65-d4dd8684ed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8aa7-b9f9-4710-9d65-d4dd8684e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FCAD78-5665-4355-A464-8CFDC4793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02D125-A2EB-4C10-8A25-0DCAA1DD0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8aa7-b9f9-4710-9d65-d4dd8684e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07989-3029-4867-B0AD-6366672C437E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8608aa7-b9f9-4710-9d65-d4dd8684eda3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15329</TotalTime>
  <Words>1310</Words>
  <Application>Microsoft Office PowerPoint</Application>
  <PresentationFormat>Widescreen</PresentationFormat>
  <Paragraphs>207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Times New Roman</vt:lpstr>
      <vt:lpstr>Retrospect</vt:lpstr>
      <vt:lpstr>PowerPoint Presentation</vt:lpstr>
      <vt:lpstr>Câu hỏi 1</vt:lpstr>
      <vt:lpstr>Câu hỏi 1</vt:lpstr>
      <vt:lpstr>Câu hỏi 2</vt:lpstr>
      <vt:lpstr>Câu hỏi 2</vt:lpstr>
      <vt:lpstr>Câu hỏi 3 </vt:lpstr>
      <vt:lpstr>Câu hỏi 3 </vt:lpstr>
      <vt:lpstr>Câu hỏi 4 </vt:lpstr>
      <vt:lpstr>Câu hỏi 4 </vt:lpstr>
      <vt:lpstr>Câu hỏi 5 </vt:lpstr>
      <vt:lpstr>Câu hỏi 5 </vt:lpstr>
      <vt:lpstr>Câu hỏi 6 </vt:lpstr>
      <vt:lpstr>Câu hỏi 6 </vt:lpstr>
      <vt:lpstr>Câu hỏi 7 </vt:lpstr>
      <vt:lpstr>Câu hỏi 7 </vt:lpstr>
      <vt:lpstr>Câu hỏi 8 </vt:lpstr>
      <vt:lpstr>Câu hỏi 8 </vt:lpstr>
      <vt:lpstr>Câu hỏi 9 </vt:lpstr>
      <vt:lpstr>Câu hỏi 9 </vt:lpstr>
      <vt:lpstr>Câu hỏi 10 </vt:lpstr>
      <vt:lpstr>Câu hỏi 10 </vt:lpstr>
      <vt:lpstr>Câu hỏi 11 </vt:lpstr>
      <vt:lpstr>Câu hỏi 11 </vt:lpstr>
      <vt:lpstr>Câu hỏi 12 </vt:lpstr>
      <vt:lpstr>Câu hỏi 12 </vt:lpstr>
      <vt:lpstr>Thanh thiếu niên Việt Nam NÓI KHÔNG với thuốc lá và thuốc lá điện tử!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pc10</dc:creator>
  <cp:lastModifiedBy>Trinh Huong</cp:lastModifiedBy>
  <cp:revision>1271</cp:revision>
  <cp:lastPrinted>2020-03-04T10:45:37Z</cp:lastPrinted>
  <dcterms:created xsi:type="dcterms:W3CDTF">2013-10-29T09:17:49Z</dcterms:created>
  <dcterms:modified xsi:type="dcterms:W3CDTF">2022-10-21T03:08:22Z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0x0101004F19581DAEA8BE4CA391B988236D7585</vt:lpwstr>
  </property>
</Properties>
</file>