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 id="2147483744" r:id="rId4"/>
    <p:sldMasterId id="2147483768" r:id="rId5"/>
  </p:sldMasterIdLst>
  <p:notesMasterIdLst>
    <p:notesMasterId r:id="rId56"/>
  </p:notesMasterIdLst>
  <p:sldIdLst>
    <p:sldId id="297" r:id="rId6"/>
    <p:sldId id="259" r:id="rId7"/>
    <p:sldId id="331" r:id="rId8"/>
    <p:sldId id="295" r:id="rId9"/>
    <p:sldId id="260" r:id="rId10"/>
    <p:sldId id="261" r:id="rId11"/>
    <p:sldId id="298" r:id="rId12"/>
    <p:sldId id="305" r:id="rId13"/>
    <p:sldId id="262" r:id="rId14"/>
    <p:sldId id="265" r:id="rId15"/>
    <p:sldId id="264" r:id="rId16"/>
    <p:sldId id="266" r:id="rId17"/>
    <p:sldId id="267" r:id="rId18"/>
    <p:sldId id="268" r:id="rId19"/>
    <p:sldId id="269" r:id="rId20"/>
    <p:sldId id="301" r:id="rId21"/>
    <p:sldId id="302" r:id="rId22"/>
    <p:sldId id="270" r:id="rId23"/>
    <p:sldId id="271" r:id="rId24"/>
    <p:sldId id="320" r:id="rId25"/>
    <p:sldId id="273" r:id="rId26"/>
    <p:sldId id="274" r:id="rId27"/>
    <p:sldId id="272" r:id="rId28"/>
    <p:sldId id="306" r:id="rId29"/>
    <p:sldId id="307" r:id="rId30"/>
    <p:sldId id="330" r:id="rId31"/>
    <p:sldId id="277" r:id="rId32"/>
    <p:sldId id="278" r:id="rId33"/>
    <p:sldId id="322" r:id="rId34"/>
    <p:sldId id="321" r:id="rId35"/>
    <p:sldId id="323" r:id="rId36"/>
    <p:sldId id="324" r:id="rId37"/>
    <p:sldId id="325" r:id="rId38"/>
    <p:sldId id="326" r:id="rId39"/>
    <p:sldId id="327" r:id="rId40"/>
    <p:sldId id="329" r:id="rId41"/>
    <p:sldId id="279" r:id="rId42"/>
    <p:sldId id="280" r:id="rId43"/>
    <p:sldId id="328" r:id="rId44"/>
    <p:sldId id="281" r:id="rId45"/>
    <p:sldId id="283" r:id="rId46"/>
    <p:sldId id="282" r:id="rId47"/>
    <p:sldId id="284" r:id="rId48"/>
    <p:sldId id="288" r:id="rId49"/>
    <p:sldId id="289" r:id="rId50"/>
    <p:sldId id="290" r:id="rId51"/>
    <p:sldId id="293" r:id="rId52"/>
    <p:sldId id="294" r:id="rId53"/>
    <p:sldId id="308" r:id="rId54"/>
    <p:sldId id="309"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DDDDD"/>
    <a:srgbClr val="000099"/>
    <a:srgbClr val="FFFF00"/>
    <a:srgbClr val="25DAE3"/>
    <a:srgbClr val="CC3300"/>
    <a:srgbClr val="00CC99"/>
    <a:srgbClr val="CCFF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3" autoAdjust="0"/>
    <p:restoredTop sz="93950" autoAdjust="0"/>
  </p:normalViewPr>
  <p:slideViewPr>
    <p:cSldViewPr>
      <p:cViewPr>
        <p:scale>
          <a:sx n="67" d="100"/>
          <a:sy n="67" d="100"/>
        </p:scale>
        <p:origin x="-1662" y="-198"/>
      </p:cViewPr>
      <p:guideLst>
        <p:guide orient="horz" pos="2160"/>
        <p:guide pos="2880"/>
      </p:guideLst>
    </p:cSldViewPr>
  </p:slideViewPr>
  <p:outlineViewPr>
    <p:cViewPr>
      <p:scale>
        <a:sx n="33" d="100"/>
        <a:sy n="33" d="100"/>
      </p:scale>
      <p:origin x="0" y="11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DF82F8-C98A-4E31-A93C-2CDD78F9D25C}" type="datetimeFigureOut">
              <a:rPr lang="en-US" smtClean="0"/>
              <a:t>9/10/2025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DCF62-6482-4200-A2E1-154CBBFC3A51}" type="slidenum">
              <a:rPr lang="en-US" smtClean="0"/>
              <a:t>‹#›</a:t>
            </a:fld>
            <a:endParaRPr lang="en-US"/>
          </a:p>
        </p:txBody>
      </p:sp>
    </p:spTree>
    <p:extLst>
      <p:ext uri="{BB962C8B-B14F-4D97-AF65-F5344CB8AC3E}">
        <p14:creationId xmlns:p14="http://schemas.microsoft.com/office/powerpoint/2010/main" val="735862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ADCF62-6482-4200-A2E1-154CBBFC3A51}" type="slidenum">
              <a:rPr lang="en-US" smtClean="0"/>
              <a:t>3</a:t>
            </a:fld>
            <a:endParaRPr lang="en-US"/>
          </a:p>
        </p:txBody>
      </p:sp>
    </p:spTree>
    <p:extLst>
      <p:ext uri="{BB962C8B-B14F-4D97-AF65-F5344CB8AC3E}">
        <p14:creationId xmlns:p14="http://schemas.microsoft.com/office/powerpoint/2010/main" val="2701670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ADCF62-6482-4200-A2E1-154CBBFC3A51}" type="slidenum">
              <a:rPr lang="en-US" smtClean="0"/>
              <a:t>47</a:t>
            </a:fld>
            <a:endParaRPr lang="en-US"/>
          </a:p>
        </p:txBody>
      </p:sp>
    </p:spTree>
    <p:extLst>
      <p:ext uri="{BB962C8B-B14F-4D97-AF65-F5344CB8AC3E}">
        <p14:creationId xmlns:p14="http://schemas.microsoft.com/office/powerpoint/2010/main" val="31530015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F73F04-8326-487A-8E0B-F5B462522831}"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640394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7C3D2E-5056-484D-9654-F19E7FEF3C37}"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650216680"/>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4989A-EEBD-4D56-BF21-7F69E49EC40A}"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414954186"/>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23"/>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E2BE7C-D96F-41C0-A105-6088BC01A09F}"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93519486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7C3D2E-5056-484D-9654-F19E7FEF3C37}"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090267389"/>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047689-2862-4C87-A025-84CBA69C28D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2708193693"/>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82CB20-6521-4E03-8A1C-AA74265A7BDC}"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462833762"/>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80689C-A609-47E1-8025-7CBECD7043B2}"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093350497"/>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EE78D-D296-44F0-87EA-9377BEB1D41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8" name="Footer Placeholder 7"/>
          <p:cNvSpPr>
            <a:spLocks noGrp="1"/>
          </p:cNvSpPr>
          <p:nvPr>
            <p:ph type="ftr" sz="quarter" idx="11"/>
          </p:nvPr>
        </p:nvSpPr>
        <p:spPr/>
        <p:txBody>
          <a:bodyPr/>
          <a:lstStyle/>
          <a:p>
            <a:endParaRPr lang="en-US">
              <a:solidFill>
                <a:srgbClr val="303030">
                  <a:lumMod val="90000"/>
                  <a:lumOff val="10000"/>
                </a:srgbClr>
              </a:solidFill>
            </a:endParaRPr>
          </a:p>
        </p:txBody>
      </p:sp>
      <p:sp>
        <p:nvSpPr>
          <p:cNvPr id="9" name="Slide Number Placeholder 8"/>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201569"/>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F246145-266C-43A8-B2DD-43751D49E481}"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4" name="Footer Placeholder 3"/>
          <p:cNvSpPr>
            <a:spLocks noGrp="1"/>
          </p:cNvSpPr>
          <p:nvPr>
            <p:ph type="ftr" sz="quarter" idx="11"/>
          </p:nvPr>
        </p:nvSpPr>
        <p:spPr/>
        <p:txBody>
          <a:bodyPr/>
          <a:lstStyle/>
          <a:p>
            <a:endParaRPr lang="en-US">
              <a:solidFill>
                <a:srgbClr val="303030">
                  <a:lumMod val="90000"/>
                  <a:lumOff val="10000"/>
                </a:srgbClr>
              </a:solidFill>
            </a:endParaRPr>
          </a:p>
        </p:txBody>
      </p:sp>
      <p:sp>
        <p:nvSpPr>
          <p:cNvPr id="5" name="Slide Number Placeholder 4"/>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925517101"/>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5C267-9547-431B-A38C-D6E7C9CAAA0D}"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3" name="Footer Placeholder 2"/>
          <p:cNvSpPr>
            <a:spLocks noGrp="1"/>
          </p:cNvSpPr>
          <p:nvPr>
            <p:ph type="ftr" sz="quarter" idx="11"/>
          </p:nvPr>
        </p:nvSpPr>
        <p:spPr/>
        <p:txBody>
          <a:bodyPr/>
          <a:lstStyle/>
          <a:p>
            <a:endParaRPr lang="en-US">
              <a:solidFill>
                <a:srgbClr val="303030">
                  <a:lumMod val="90000"/>
                  <a:lumOff val="10000"/>
                </a:srgbClr>
              </a:solidFill>
            </a:endParaRPr>
          </a:p>
        </p:txBody>
      </p:sp>
      <p:sp>
        <p:nvSpPr>
          <p:cNvPr id="4" name="Slide Number Placeholder 3"/>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957911192"/>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23"/>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2"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4C3B58-408A-4FE5-ADB1-CA5278DBF378}"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cxnSp>
        <p:nvCxnSpPr>
          <p:cNvPr id="10" name="Straight Connector 9"/>
          <p:cNvCxnSpPr/>
          <p:nvPr/>
        </p:nvCxnSpPr>
        <p:spPr>
          <a:xfrm rot="5400000">
            <a:off x="1677194" y="2514626"/>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60037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047689-2862-4C87-A025-84CBA69C28D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560614439"/>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549D2D-183F-4940-8763-692F77EA460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14338984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4989A-EEBD-4D56-BF21-7F69E49EC40A}"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71856983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23"/>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E2BE7C-D96F-41C0-A105-6088BC01A09F}"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2321425631"/>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7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7C3D2E-5056-484D-9654-F19E7FEF3C37}"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2464502559"/>
      </p:ext>
    </p:extLst>
  </p:cSld>
  <p:clrMapOvr>
    <a:masterClrMapping/>
  </p:clrMapOvr>
  <p:transition spd="slow">
    <p:wip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047689-2862-4C87-A025-84CBA69C28D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875857508"/>
      </p:ext>
    </p:extLst>
  </p:cSld>
  <p:clrMapOvr>
    <a:masterClrMapping/>
  </p:clrMapOvr>
  <p:transition spd="slow">
    <p:wip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82CB20-6521-4E03-8A1C-AA74265A7BDC}"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612799749"/>
      </p:ext>
    </p:extLst>
  </p:cSld>
  <p:clrMapOvr>
    <a:masterClrMapping/>
  </p:clrMapOvr>
  <p:transition spd="slow">
    <p:wip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80689C-A609-47E1-8025-7CBECD7043B2}"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2781985799"/>
      </p:ext>
    </p:extLst>
  </p:cSld>
  <p:clrMapOvr>
    <a:masterClrMapping/>
  </p:clrMapOvr>
  <p:transition spd="slow">
    <p:wip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EE78D-D296-44F0-87EA-9377BEB1D41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8" name="Footer Placeholder 7"/>
          <p:cNvSpPr>
            <a:spLocks noGrp="1"/>
          </p:cNvSpPr>
          <p:nvPr>
            <p:ph type="ftr" sz="quarter" idx="11"/>
          </p:nvPr>
        </p:nvSpPr>
        <p:spPr/>
        <p:txBody>
          <a:bodyPr/>
          <a:lstStyle/>
          <a:p>
            <a:endParaRPr lang="en-US">
              <a:solidFill>
                <a:srgbClr val="303030">
                  <a:lumMod val="90000"/>
                  <a:lumOff val="10000"/>
                </a:srgbClr>
              </a:solidFill>
            </a:endParaRPr>
          </a:p>
        </p:txBody>
      </p:sp>
      <p:sp>
        <p:nvSpPr>
          <p:cNvPr id="9" name="Slide Number Placeholder 8"/>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4253257052"/>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246145-266C-43A8-B2DD-43751D49E481}"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4" name="Footer Placeholder 3"/>
          <p:cNvSpPr>
            <a:spLocks noGrp="1"/>
          </p:cNvSpPr>
          <p:nvPr>
            <p:ph type="ftr" sz="quarter" idx="11"/>
          </p:nvPr>
        </p:nvSpPr>
        <p:spPr/>
        <p:txBody>
          <a:bodyPr/>
          <a:lstStyle/>
          <a:p>
            <a:endParaRPr lang="en-US">
              <a:solidFill>
                <a:srgbClr val="303030">
                  <a:lumMod val="90000"/>
                  <a:lumOff val="10000"/>
                </a:srgbClr>
              </a:solidFill>
            </a:endParaRPr>
          </a:p>
        </p:txBody>
      </p:sp>
      <p:sp>
        <p:nvSpPr>
          <p:cNvPr id="5" name="Slide Number Placeholder 4"/>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2353841916"/>
      </p:ext>
    </p:extLst>
  </p:cSld>
  <p:clrMapOvr>
    <a:masterClrMapping/>
  </p:clrMapOvr>
  <p:transition spd="slow">
    <p:wip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5C267-9547-431B-A38C-D6E7C9CAAA0D}"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3" name="Footer Placeholder 2"/>
          <p:cNvSpPr>
            <a:spLocks noGrp="1"/>
          </p:cNvSpPr>
          <p:nvPr>
            <p:ph type="ftr" sz="quarter" idx="11"/>
          </p:nvPr>
        </p:nvSpPr>
        <p:spPr/>
        <p:txBody>
          <a:bodyPr/>
          <a:lstStyle/>
          <a:p>
            <a:endParaRPr lang="en-US">
              <a:solidFill>
                <a:srgbClr val="303030">
                  <a:lumMod val="90000"/>
                  <a:lumOff val="10000"/>
                </a:srgbClr>
              </a:solidFill>
            </a:endParaRPr>
          </a:p>
        </p:txBody>
      </p:sp>
      <p:sp>
        <p:nvSpPr>
          <p:cNvPr id="4" name="Slide Number Placeholder 3"/>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238971954"/>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82CB20-6521-4E03-8A1C-AA74265A7BDC}"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981730112"/>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4C3B58-408A-4FE5-ADB1-CA5278DBF378}"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177497004"/>
      </p:ext>
    </p:extLst>
  </p:cSld>
  <p:clrMapOvr>
    <a:masterClrMapping/>
  </p:clrMapOvr>
  <p:transition spd="slow">
    <p:wip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549D2D-183F-4940-8763-692F77EA460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552173041"/>
      </p:ext>
    </p:extLst>
  </p:cSld>
  <p:clrMapOvr>
    <a:masterClrMapping/>
  </p:clrMapOvr>
  <p:transition spd="slow">
    <p:wip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4989A-EEBD-4D56-BF21-7F69E49EC40A}"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977526957"/>
      </p:ext>
    </p:extLst>
  </p:cSld>
  <p:clrMapOvr>
    <a:masterClrMapping/>
  </p:clrMapOvr>
  <p:transition spd="slow">
    <p:wip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E2BE7C-D96F-41C0-A105-6088BC01A09F}"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955066572"/>
      </p:ext>
    </p:extLst>
  </p:cSld>
  <p:clrMapOvr>
    <a:masterClrMapping/>
  </p:clrMapOvr>
  <p:transition spd="slow">
    <p:wip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7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72008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96808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80002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4604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5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5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4532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0878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80689C-A609-47E1-8025-7CBECD7043B2}"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672132088"/>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92877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08159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85796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55981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373528-1141-419A-A6DF-5ABC7DBF0647}" type="datetimeFigureOut">
              <a:rPr lang="en-US">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E5D988F-78E5-43D5-88B2-B89C69FEB405}"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69285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E77913-9D51-63F1-F59F-3C2F844948E6}"/>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B5523A31-5E61-4F94-63F2-8317DFBD1C2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E4161EE5-846F-B454-3AB0-2FA5E148B4DC}"/>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21AF0F5C-B9FD-BBCB-082F-DE7914F8B262}"/>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9B183CD-299D-83F1-9F77-37671399347A}"/>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grpSp>
        <p:nvGrpSpPr>
          <p:cNvPr id="10" name="Google Shape;42;p24">
            <a:extLst>
              <a:ext uri="{FF2B5EF4-FFF2-40B4-BE49-F238E27FC236}">
                <a16:creationId xmlns="" xmlns:a16="http://schemas.microsoft.com/office/drawing/2014/main" id="{1E7E1111-B787-B707-3626-A8CBC97FD1D1}"/>
              </a:ext>
            </a:extLst>
          </p:cNvPr>
          <p:cNvGrpSpPr/>
          <p:nvPr userDrawn="1"/>
        </p:nvGrpSpPr>
        <p:grpSpPr>
          <a:xfrm>
            <a:off x="9" y="7"/>
            <a:ext cx="9143999" cy="6864919"/>
            <a:chOff x="1" y="6"/>
            <a:chExt cx="12191999" cy="6864919"/>
          </a:xfrm>
        </p:grpSpPr>
        <p:pic>
          <p:nvPicPr>
            <p:cNvPr id="11" name="Google Shape;43;p24">
              <a:extLst>
                <a:ext uri="{FF2B5EF4-FFF2-40B4-BE49-F238E27FC236}">
                  <a16:creationId xmlns="" xmlns:a16="http://schemas.microsoft.com/office/drawing/2014/main" id="{D3F0AA8C-93CC-222C-C473-283A8B7ACE06}"/>
                </a:ext>
              </a:extLst>
            </p:cNvPr>
            <p:cNvPicPr preferRelativeResize="0"/>
            <p:nvPr/>
          </p:nvPicPr>
          <p:blipFill rotWithShape="1">
            <a:blip r:embed="rId2">
              <a:alphaModFix/>
            </a:blip>
            <a:srcRect/>
            <a:stretch/>
          </p:blipFill>
          <p:spPr>
            <a:xfrm>
              <a:off x="1" y="389919"/>
              <a:ext cx="9229724" cy="6475006"/>
            </a:xfrm>
            <a:prstGeom prst="rect">
              <a:avLst/>
            </a:prstGeom>
            <a:noFill/>
            <a:ln>
              <a:noFill/>
            </a:ln>
          </p:spPr>
        </p:pic>
        <p:pic>
          <p:nvPicPr>
            <p:cNvPr id="12" name="Google Shape;44;p24">
              <a:extLst>
                <a:ext uri="{FF2B5EF4-FFF2-40B4-BE49-F238E27FC236}">
                  <a16:creationId xmlns="" xmlns:a16="http://schemas.microsoft.com/office/drawing/2014/main" id="{60C25402-1163-297B-FA96-3DAB80ED7EB1}"/>
                </a:ext>
              </a:extLst>
            </p:cNvPr>
            <p:cNvPicPr preferRelativeResize="0"/>
            <p:nvPr/>
          </p:nvPicPr>
          <p:blipFill rotWithShape="1">
            <a:blip r:embed="rId2">
              <a:alphaModFix/>
            </a:blip>
            <a:srcRect b="35944"/>
            <a:stretch/>
          </p:blipFill>
          <p:spPr>
            <a:xfrm>
              <a:off x="1" y="6"/>
              <a:ext cx="9229724" cy="4147534"/>
            </a:xfrm>
            <a:prstGeom prst="rect">
              <a:avLst/>
            </a:prstGeom>
            <a:noFill/>
            <a:ln>
              <a:noFill/>
            </a:ln>
          </p:spPr>
        </p:pic>
        <p:pic>
          <p:nvPicPr>
            <p:cNvPr id="13" name="Google Shape;45;p24">
              <a:extLst>
                <a:ext uri="{FF2B5EF4-FFF2-40B4-BE49-F238E27FC236}">
                  <a16:creationId xmlns="" xmlns:a16="http://schemas.microsoft.com/office/drawing/2014/main" id="{AB6EEAAA-284E-0F6A-FCBB-7168F17FDE80}"/>
                </a:ext>
              </a:extLst>
            </p:cNvPr>
            <p:cNvPicPr preferRelativeResize="0"/>
            <p:nvPr/>
          </p:nvPicPr>
          <p:blipFill rotWithShape="1">
            <a:blip r:embed="rId2">
              <a:alphaModFix/>
            </a:blip>
            <a:srcRect l="55315" b="35944"/>
            <a:stretch/>
          </p:blipFill>
          <p:spPr>
            <a:xfrm>
              <a:off x="8067675" y="6"/>
              <a:ext cx="4124324" cy="4147534"/>
            </a:xfrm>
            <a:prstGeom prst="rect">
              <a:avLst/>
            </a:prstGeom>
            <a:noFill/>
            <a:ln>
              <a:noFill/>
            </a:ln>
          </p:spPr>
        </p:pic>
        <p:sp>
          <p:nvSpPr>
            <p:cNvPr id="14" name="Google Shape;46;p24">
              <a:extLst>
                <a:ext uri="{FF2B5EF4-FFF2-40B4-BE49-F238E27FC236}">
                  <a16:creationId xmlns="" xmlns:a16="http://schemas.microsoft.com/office/drawing/2014/main" id="{1CD8B946-17C5-E14A-BFCC-ABD530D62249}"/>
                </a:ext>
              </a:extLst>
            </p:cNvPr>
            <p:cNvSpPr/>
            <p:nvPr/>
          </p:nvSpPr>
          <p:spPr>
            <a:xfrm>
              <a:off x="7381875" y="161925"/>
              <a:ext cx="1419225" cy="1152525"/>
            </a:xfrm>
            <a:prstGeom prst="rect">
              <a:avLst/>
            </a:prstGeom>
            <a:solidFill>
              <a:schemeClr val="lt1"/>
            </a:solidFill>
            <a:ln>
              <a:noFill/>
            </a:ln>
          </p:spPr>
          <p:txBody>
            <a:bodyPr spcFirstLastPara="1" wrap="square" lIns="91425" tIns="45700" rIns="91425" bIns="45700" anchor="ctr" anchorCtr="0">
              <a:noAutofit/>
            </a:bodyPr>
            <a:lstStyle/>
            <a:p>
              <a:pPr algn="ctr"/>
              <a:endParaRPr>
                <a:solidFill>
                  <a:prstClr val="black"/>
                </a:solidFill>
                <a:ea typeface="Calibri"/>
                <a:cs typeface="Calibri"/>
                <a:sym typeface="Calibri"/>
              </a:endParaRPr>
            </a:p>
          </p:txBody>
        </p:sp>
        <p:pic>
          <p:nvPicPr>
            <p:cNvPr id="15" name="Google Shape;47;p24">
              <a:extLst>
                <a:ext uri="{FF2B5EF4-FFF2-40B4-BE49-F238E27FC236}">
                  <a16:creationId xmlns="" xmlns:a16="http://schemas.microsoft.com/office/drawing/2014/main" id="{EEF07096-91C6-3FF1-FA4E-82E29D04A263}"/>
                </a:ext>
              </a:extLst>
            </p:cNvPr>
            <p:cNvPicPr preferRelativeResize="0"/>
            <p:nvPr/>
          </p:nvPicPr>
          <p:blipFill rotWithShape="1">
            <a:blip r:embed="rId2">
              <a:alphaModFix/>
            </a:blip>
            <a:srcRect l="15171" t="25752"/>
            <a:stretch/>
          </p:blipFill>
          <p:spPr>
            <a:xfrm>
              <a:off x="4362450" y="2057399"/>
              <a:ext cx="7829550" cy="4807525"/>
            </a:xfrm>
            <a:prstGeom prst="rect">
              <a:avLst/>
            </a:prstGeom>
            <a:noFill/>
            <a:ln>
              <a:noFill/>
            </a:ln>
          </p:spPr>
        </p:pic>
      </p:grpSp>
    </p:spTree>
    <p:extLst>
      <p:ext uri="{BB962C8B-B14F-4D97-AF65-F5344CB8AC3E}">
        <p14:creationId xmlns:p14="http://schemas.microsoft.com/office/powerpoint/2010/main" val="8207682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Google Shape;16;p20">
            <a:extLst>
              <a:ext uri="{FF2B5EF4-FFF2-40B4-BE49-F238E27FC236}">
                <a16:creationId xmlns="" xmlns:a16="http://schemas.microsoft.com/office/drawing/2014/main" id="{66A2D4CB-5725-182C-31F2-C0218141E532}"/>
              </a:ext>
            </a:extLst>
          </p:cNvPr>
          <p:cNvPicPr preferRelativeResize="0"/>
          <p:nvPr userDrawn="1"/>
        </p:nvPicPr>
        <p:blipFill rotWithShape="1">
          <a:blip r:embed="rId2">
            <a:alphaModFix/>
          </a:blip>
          <a:srcRect t="83361"/>
          <a:stretch/>
        </p:blipFill>
        <p:spPr>
          <a:xfrm>
            <a:off x="0" y="5716956"/>
            <a:ext cx="9144000" cy="1141079"/>
          </a:xfrm>
          <a:prstGeom prst="rect">
            <a:avLst/>
          </a:prstGeom>
          <a:noFill/>
          <a:ln>
            <a:noFill/>
          </a:ln>
        </p:spPr>
      </p:pic>
      <p:sp>
        <p:nvSpPr>
          <p:cNvPr id="2" name="Title 1">
            <a:extLst>
              <a:ext uri="{FF2B5EF4-FFF2-40B4-BE49-F238E27FC236}">
                <a16:creationId xmlns="" xmlns:a16="http://schemas.microsoft.com/office/drawing/2014/main" id="{62867AF2-C07B-21F7-FFED-1C0AD38B3692}"/>
              </a:ext>
            </a:extLst>
          </p:cNvPr>
          <p:cNvSpPr>
            <a:spLocks noGrp="1"/>
          </p:cNvSpPr>
          <p:nvPr>
            <p:ph type="title"/>
          </p:nvPr>
        </p:nvSpPr>
        <p:spPr/>
        <p:txBody>
          <a:bodyPr/>
          <a:lstStyle/>
          <a:p>
            <a:r>
              <a:rPr lang="en-US"/>
              <a:t>Click to edit Master title style</a:t>
            </a:r>
          </a:p>
        </p:txBody>
      </p:sp>
      <p:sp>
        <p:nvSpPr>
          <p:cNvPr id="9" name="Footer Placeholder 4">
            <a:extLst>
              <a:ext uri="{FF2B5EF4-FFF2-40B4-BE49-F238E27FC236}">
                <a16:creationId xmlns="" xmlns:a16="http://schemas.microsoft.com/office/drawing/2014/main" id="{38B0EAFD-F6EA-43AD-C9C7-E29E018B80E7}"/>
              </a:ext>
            </a:extLst>
          </p:cNvPr>
          <p:cNvSpPr txBox="1">
            <a:spLocks/>
          </p:cNvSpPr>
          <p:nvPr userDrawn="1"/>
        </p:nvSpPr>
        <p:spPr>
          <a:xfrm>
            <a:off x="2808897" y="6332754"/>
            <a:ext cx="3526241"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tx1">
                    <a:tint val="75000"/>
                  </a:schemeClr>
                </a:solidFill>
                <a:latin typeface="Aptos Narrow"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rgbClr val="5B9BD5">
                    <a:lumMod val="50000"/>
                  </a:srgbClr>
                </a:solidFill>
              </a:rPr>
              <a:t>NHỮNG VẤN ĐỀ CHUNG, ĐỊNH HƯỚNG VỀ GIÁO DỤC STEM 2018</a:t>
            </a:r>
          </a:p>
          <a:p>
            <a:r>
              <a:rPr lang="en-US" i="1">
                <a:solidFill>
                  <a:srgbClr val="5B9BD5">
                    <a:lumMod val="50000"/>
                  </a:srgbClr>
                </a:solidFill>
              </a:rPr>
              <a:t>(Bồi dưỡng giáo viên cấp THCS)</a:t>
            </a:r>
          </a:p>
        </p:txBody>
      </p:sp>
      <p:sp>
        <p:nvSpPr>
          <p:cNvPr id="11" name="Date Placeholder 3">
            <a:extLst>
              <a:ext uri="{FF2B5EF4-FFF2-40B4-BE49-F238E27FC236}">
                <a16:creationId xmlns="" xmlns:a16="http://schemas.microsoft.com/office/drawing/2014/main" id="{266FF597-6D73-4BF6-B272-6186CB13EF84}"/>
              </a:ext>
            </a:extLst>
          </p:cNvPr>
          <p:cNvSpPr txBox="1">
            <a:spLocks/>
          </p:cNvSpPr>
          <p:nvPr userDrawn="1"/>
        </p:nvSpPr>
        <p:spPr>
          <a:xfrm>
            <a:off x="7486650" y="6332754"/>
            <a:ext cx="2057400" cy="365125"/>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tx1">
                    <a:tint val="75000"/>
                  </a:schemeClr>
                </a:solidFill>
                <a:latin typeface="Aptos Display"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7CF878-A520-4EDB-9FD0-E33590449206}" type="datetimeFigureOut">
              <a:rPr lang="en-US" smtClean="0">
                <a:solidFill>
                  <a:srgbClr val="5B9BD5">
                    <a:lumMod val="50000"/>
                  </a:srgbClr>
                </a:solidFill>
              </a:rPr>
              <a:pPr/>
              <a:t>9/10/2025</a:t>
            </a:fld>
            <a:endParaRPr lang="en-US">
              <a:solidFill>
                <a:srgbClr val="5B9BD5">
                  <a:lumMod val="50000"/>
                </a:srgbClr>
              </a:solidFill>
            </a:endParaRPr>
          </a:p>
        </p:txBody>
      </p:sp>
      <p:sp>
        <p:nvSpPr>
          <p:cNvPr id="12" name="Slide Number Placeholder 5">
            <a:extLst>
              <a:ext uri="{FF2B5EF4-FFF2-40B4-BE49-F238E27FC236}">
                <a16:creationId xmlns="" xmlns:a16="http://schemas.microsoft.com/office/drawing/2014/main" id="{7A4DF228-6DE0-1E1B-EFCC-1DBA0C2905E3}"/>
              </a:ext>
            </a:extLst>
          </p:cNvPr>
          <p:cNvSpPr txBox="1">
            <a:spLocks/>
          </p:cNvSpPr>
          <p:nvPr userDrawn="1"/>
        </p:nvSpPr>
        <p:spPr>
          <a:xfrm>
            <a:off x="6769504" y="6310347"/>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1D4757-F85D-4F4B-81BD-BE6F514D53EC}" type="slidenum">
              <a:rPr lang="en-US" b="1" smtClean="0">
                <a:solidFill>
                  <a:srgbClr val="5B9BD5">
                    <a:lumMod val="50000"/>
                  </a:srgbClr>
                </a:solidFill>
                <a:latin typeface="Aptos Display" panose="020B0004020202020204" pitchFamily="34" charset="0"/>
              </a:rPr>
              <a:pPr/>
              <a:t>‹#›</a:t>
            </a:fld>
            <a:endParaRPr lang="en-US" b="1">
              <a:solidFill>
                <a:srgbClr val="5B9BD5">
                  <a:lumMod val="50000"/>
                </a:srgbClr>
              </a:solidFill>
              <a:latin typeface="Aptos Display" panose="020B0004020202020204" pitchFamily="34" charset="0"/>
            </a:endParaRPr>
          </a:p>
        </p:txBody>
      </p:sp>
      <p:pic>
        <p:nvPicPr>
          <p:cNvPr id="15" name="Picture 14">
            <a:extLst>
              <a:ext uri="{FF2B5EF4-FFF2-40B4-BE49-F238E27FC236}">
                <a16:creationId xmlns="" xmlns:a16="http://schemas.microsoft.com/office/drawing/2014/main" id="{DA1935CB-59F5-8E87-5C3F-51C076A5C19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346" y="6111874"/>
            <a:ext cx="542925" cy="723900"/>
          </a:xfrm>
          <a:prstGeom prst="rect">
            <a:avLst/>
          </a:prstGeom>
        </p:spPr>
      </p:pic>
      <p:sp>
        <p:nvSpPr>
          <p:cNvPr id="3" name="Footer Placeholder 4">
            <a:extLst>
              <a:ext uri="{FF2B5EF4-FFF2-40B4-BE49-F238E27FC236}">
                <a16:creationId xmlns="" xmlns:a16="http://schemas.microsoft.com/office/drawing/2014/main" id="{F6C94D64-3291-EA6E-577E-3AC6779E3694}"/>
              </a:ext>
            </a:extLst>
          </p:cNvPr>
          <p:cNvSpPr txBox="1">
            <a:spLocks/>
          </p:cNvSpPr>
          <p:nvPr userDrawn="1"/>
        </p:nvSpPr>
        <p:spPr>
          <a:xfrm>
            <a:off x="-400041" y="6321461"/>
            <a:ext cx="3526241" cy="365125"/>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tx1">
                    <a:tint val="75000"/>
                  </a:schemeClr>
                </a:solidFill>
                <a:latin typeface="Aptos Narrow"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solidFill>
                  <a:srgbClr val="5B9BD5">
                    <a:lumMod val="50000"/>
                  </a:srgbClr>
                </a:solidFill>
              </a:rPr>
              <a:t>TRƯỜNG ĐẠI HỌC QUY NHƠN</a:t>
            </a:r>
          </a:p>
          <a:p>
            <a:r>
              <a:rPr lang="en-US">
                <a:solidFill>
                  <a:srgbClr val="5B9BD5">
                    <a:lumMod val="50000"/>
                  </a:srgbClr>
                </a:solidFill>
              </a:rPr>
              <a:t>KHOA SƯ PHẠM</a:t>
            </a:r>
          </a:p>
        </p:txBody>
      </p:sp>
    </p:spTree>
    <p:extLst>
      <p:ext uri="{BB962C8B-B14F-4D97-AF65-F5344CB8AC3E}">
        <p14:creationId xmlns:p14="http://schemas.microsoft.com/office/powerpoint/2010/main" val="20939238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5C7974-E5A5-F224-93F4-85685CDF2E1C}"/>
              </a:ext>
            </a:extLst>
          </p:cNvPr>
          <p:cNvSpPr>
            <a:spLocks noGrp="1"/>
          </p:cNvSpPr>
          <p:nvPr>
            <p:ph type="title"/>
          </p:nvPr>
        </p:nvSpPr>
        <p:spPr>
          <a:xfrm>
            <a:off x="623887" y="170975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E5EE74DB-B597-374C-EA54-C06F6C0EA654}"/>
              </a:ext>
            </a:extLst>
          </p:cNvPr>
          <p:cNvSpPr>
            <a:spLocks noGrp="1"/>
          </p:cNvSpPr>
          <p:nvPr>
            <p:ph type="body" idx="1"/>
          </p:nvPr>
        </p:nvSpPr>
        <p:spPr>
          <a:xfrm>
            <a:off x="623887" y="4589498"/>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60B25392-1ED9-BF2D-6613-AA45FB5AE500}"/>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FD7A7F5-386E-119E-30F3-A459AFD6F58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992E67C3-4805-1D48-6FE0-6C67793A4504}"/>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58123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016252-5564-271D-3736-A6577DE58E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89DB2933-85A7-F8DC-7769-DC7DE0988B09}"/>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46687F3-BE60-61E2-E353-C050520177C6}"/>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9C9F5923-DACC-1D21-1D86-74964F47EA75}"/>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5B3006A6-684B-E830-B261-360A988532E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A26AB04C-D879-6288-8942-ADEC69D8010A}"/>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991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88C2F1-28CD-4100-D7C0-74FECEF39691}"/>
              </a:ext>
            </a:extLst>
          </p:cNvPr>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3400E67-D714-0480-78D8-9C850049FAE2}"/>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1DB3AD28-7869-A75B-09EE-34CC832C74D7}"/>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7EA6C4D1-9D4B-4F88-2110-742372886C4A}"/>
              </a:ext>
            </a:extLst>
          </p:cNvPr>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64CCA121-69D7-F02F-C0E9-99B0C1CF2055}"/>
              </a:ext>
            </a:extLst>
          </p:cNvPr>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271D424F-45F7-BEE9-7932-4EACD607D4DF}"/>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BAA34935-3142-3D4D-3013-94C3A32ECE9B}"/>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C1A2F52B-819F-229E-C3FF-8C517141B1FA}"/>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5551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EE78D-D296-44F0-87EA-9377BEB1D41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8" name="Footer Placeholder 7"/>
          <p:cNvSpPr>
            <a:spLocks noGrp="1"/>
          </p:cNvSpPr>
          <p:nvPr>
            <p:ph type="ftr" sz="quarter" idx="11"/>
          </p:nvPr>
        </p:nvSpPr>
        <p:spPr/>
        <p:txBody>
          <a:bodyPr/>
          <a:lstStyle/>
          <a:p>
            <a:endParaRPr lang="en-US">
              <a:solidFill>
                <a:srgbClr val="303030">
                  <a:lumMod val="90000"/>
                  <a:lumOff val="10000"/>
                </a:srgbClr>
              </a:solidFill>
            </a:endParaRPr>
          </a:p>
        </p:txBody>
      </p:sp>
      <p:sp>
        <p:nvSpPr>
          <p:cNvPr id="9" name="Slide Number Placeholder 8"/>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118022"/>
      </p:ext>
    </p:extLst>
  </p:cSld>
  <p:clrMapOvr>
    <a:masterClrMapping/>
  </p:clrMapOvr>
  <p:transition spd="slow">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D94C6C1-4B1F-DBAA-420E-F434494950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A150CC21-D933-5DAB-C9E5-7FF64D8B956F}"/>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82E10C06-16A9-3804-F92C-C586D9BE37F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9BBA73CD-687E-C1DB-EF60-68272641DF5A}"/>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76952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03F9B5B-5EE2-D2AF-707F-D0FA94A8C206}"/>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171AEF00-46CA-A674-D89D-2FFE6BBF742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3DD474F1-B92F-CC63-7B80-5870CDE8FEBB}"/>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05659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521A4E-721E-4CF2-0610-77BA242DB6D8}"/>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CB221495-FE10-A988-2EEE-8A6D29E767A8}"/>
              </a:ext>
            </a:extLst>
          </p:cNvPr>
          <p:cNvSpPr>
            <a:spLocks noGrp="1"/>
          </p:cNvSpPr>
          <p:nvPr>
            <p:ph idx="1"/>
          </p:nvPr>
        </p:nvSpPr>
        <p:spPr>
          <a:xfrm>
            <a:off x="3887391" y="98744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E8942102-8932-7EFA-719F-71F8B2AE892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40E09B9-4715-E640-CC7A-E8E9459CA844}"/>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0ED9BF02-FCB6-5E95-D1AD-65CF4EA76F7D}"/>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7D372718-131C-6EBD-C92E-35F680335BC1}"/>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5873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8B35287-1B39-BCC0-79BC-C611D4249A5D}"/>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3D82380D-AB6D-BE67-F3E7-B71974858AAC}"/>
              </a:ext>
            </a:extLst>
          </p:cNvPr>
          <p:cNvSpPr>
            <a:spLocks noGrp="1"/>
          </p:cNvSpPr>
          <p:nvPr>
            <p:ph type="pic" idx="1"/>
          </p:nvPr>
        </p:nvSpPr>
        <p:spPr>
          <a:xfrm>
            <a:off x="3887391" y="98744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B9D9326-913A-997E-A64B-5CC390D4254B}"/>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22BCE809-220D-B267-2A0E-2692AB787F3E}"/>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FCD1ECF1-D603-A932-EF3E-EE74BED7185D}"/>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4D5F1375-7A9F-082E-DAA9-3798E878E1FD}"/>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30612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CABA99-3A00-7C10-CFF4-86EB82B57F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A904760E-17CD-2FE5-B515-B94403F0E4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D3F69F0-8DC8-4667-F3E2-3CE719A109DE}"/>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AC90784B-1B80-3AA9-69CE-0B1475CD65D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099DC5B-1D9D-D911-A8AC-5CFCCFC61032}"/>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15447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20712E5-DBD9-7D24-7A84-E99B32E868DC}"/>
              </a:ext>
            </a:extLst>
          </p:cNvPr>
          <p:cNvSpPr>
            <a:spLocks noGrp="1"/>
          </p:cNvSpPr>
          <p:nvPr>
            <p:ph type="title" orient="vert"/>
          </p:nvPr>
        </p:nvSpPr>
        <p:spPr>
          <a:xfrm>
            <a:off x="6543676"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449BF89E-9251-424E-D153-C06F733A5D5A}"/>
              </a:ext>
            </a:extLst>
          </p:cNvPr>
          <p:cNvSpPr>
            <a:spLocks noGrp="1"/>
          </p:cNvSpPr>
          <p:nvPr>
            <p:ph type="body" orient="vert" idx="1"/>
          </p:nvPr>
        </p:nvSpPr>
        <p:spPr>
          <a:xfrm>
            <a:off x="628652"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DC519A6-61BE-721C-FEA8-D63687CC0D47}"/>
              </a:ext>
            </a:extLst>
          </p:cNvPr>
          <p:cNvSpPr>
            <a:spLocks noGrp="1"/>
          </p:cNvSpPr>
          <p:nvPr>
            <p:ph type="dt" sz="half" idx="10"/>
          </p:nvPr>
        </p:nvSpPr>
        <p:spPr/>
        <p:txBody>
          <a:body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923E0CD1-09F6-AFE0-C41A-1D7C2A0A3C8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6100DC4A-CF69-6350-4B31-02F769205823}"/>
              </a:ext>
            </a:extLst>
          </p:cNvPr>
          <p:cNvSpPr>
            <a:spLocks noGrp="1"/>
          </p:cNvSpPr>
          <p:nvPr>
            <p:ph type="sldNum" sz="quarter" idx="12"/>
          </p:nvPr>
        </p:nvSpPr>
        <p:spPr/>
        <p:txBody>
          <a:body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743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F246145-266C-43A8-B2DD-43751D49E481}"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4" name="Footer Placeholder 3"/>
          <p:cNvSpPr>
            <a:spLocks noGrp="1"/>
          </p:cNvSpPr>
          <p:nvPr>
            <p:ph type="ftr" sz="quarter" idx="11"/>
          </p:nvPr>
        </p:nvSpPr>
        <p:spPr/>
        <p:txBody>
          <a:bodyPr/>
          <a:lstStyle/>
          <a:p>
            <a:endParaRPr lang="en-US">
              <a:solidFill>
                <a:srgbClr val="303030">
                  <a:lumMod val="90000"/>
                  <a:lumOff val="10000"/>
                </a:srgbClr>
              </a:solidFill>
            </a:endParaRPr>
          </a:p>
        </p:txBody>
      </p:sp>
      <p:sp>
        <p:nvSpPr>
          <p:cNvPr id="5" name="Slide Number Placeholder 4"/>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1928792128"/>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5C267-9547-431B-A38C-D6E7C9CAAA0D}"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3" name="Footer Placeholder 2"/>
          <p:cNvSpPr>
            <a:spLocks noGrp="1"/>
          </p:cNvSpPr>
          <p:nvPr>
            <p:ph type="ftr" sz="quarter" idx="11"/>
          </p:nvPr>
        </p:nvSpPr>
        <p:spPr/>
        <p:txBody>
          <a:bodyPr/>
          <a:lstStyle/>
          <a:p>
            <a:endParaRPr lang="en-US">
              <a:solidFill>
                <a:srgbClr val="303030">
                  <a:lumMod val="90000"/>
                  <a:lumOff val="10000"/>
                </a:srgbClr>
              </a:solidFill>
            </a:endParaRPr>
          </a:p>
        </p:txBody>
      </p:sp>
      <p:sp>
        <p:nvSpPr>
          <p:cNvPr id="4" name="Slide Number Placeholder 3"/>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3223495689"/>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23"/>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2"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4C3B58-408A-4FE5-ADB1-CA5278DBF378}"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cxnSp>
        <p:nvCxnSpPr>
          <p:cNvPr id="10" name="Straight Connector 9"/>
          <p:cNvCxnSpPr/>
          <p:nvPr/>
        </p:nvCxnSpPr>
        <p:spPr>
          <a:xfrm rot="5400000">
            <a:off x="1677194" y="2514626"/>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201716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549D2D-183F-4940-8763-692F77EA460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Tree>
    <p:extLst>
      <p:ext uri="{BB962C8B-B14F-4D97-AF65-F5344CB8AC3E}">
        <p14:creationId xmlns:p14="http://schemas.microsoft.com/office/powerpoint/2010/main" val="4113764844"/>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828"/>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03D943D7-DCBA-46DC-955F-5DB92DA0AC3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3"/>
          </p:nvPr>
        </p:nvSpPr>
        <p:spPr>
          <a:xfrm>
            <a:off x="761999" y="6208828"/>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solidFill>
                <a:srgbClr val="303030">
                  <a:lumMod val="90000"/>
                  <a:lumOff val="10000"/>
                </a:srgbClr>
              </a:solidFill>
            </a:endParaRPr>
          </a:p>
        </p:txBody>
      </p:sp>
      <p:sp>
        <p:nvSpPr>
          <p:cNvPr id="6" name="Slide Number Placeholder 5"/>
          <p:cNvSpPr>
            <a:spLocks noGrp="1"/>
          </p:cNvSpPr>
          <p:nvPr>
            <p:ph type="sldNum" sz="quarter" idx="4"/>
          </p:nvPr>
        </p:nvSpPr>
        <p:spPr>
          <a:xfrm>
            <a:off x="7620000" y="5687620"/>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38450585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wipe/>
  </p:transition>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828"/>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03D943D7-DCBA-46DC-955F-5DB92DA0AC33}" type="datetime1">
              <a:rPr lang="en-US" smtClean="0">
                <a:solidFill>
                  <a:srgbClr val="303030">
                    <a:lumMod val="90000"/>
                    <a:lumOff val="10000"/>
                  </a:srgbClr>
                </a:solidFill>
              </a:rPr>
              <a:pPr/>
              <a:t>9/10/2025</a:t>
            </a:fld>
            <a:endParaRPr lang="en-US">
              <a:solidFill>
                <a:srgbClr val="303030">
                  <a:lumMod val="90000"/>
                  <a:lumOff val="10000"/>
                </a:srgbClr>
              </a:solidFill>
            </a:endParaRPr>
          </a:p>
        </p:txBody>
      </p:sp>
      <p:sp>
        <p:nvSpPr>
          <p:cNvPr id="5" name="Footer Placeholder 4"/>
          <p:cNvSpPr>
            <a:spLocks noGrp="1"/>
          </p:cNvSpPr>
          <p:nvPr>
            <p:ph type="ftr" sz="quarter" idx="3"/>
          </p:nvPr>
        </p:nvSpPr>
        <p:spPr>
          <a:xfrm>
            <a:off x="761999" y="6208828"/>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solidFill>
                <a:srgbClr val="303030">
                  <a:lumMod val="90000"/>
                  <a:lumOff val="10000"/>
                </a:srgbClr>
              </a:solidFill>
            </a:endParaRPr>
          </a:p>
        </p:txBody>
      </p:sp>
      <p:sp>
        <p:nvSpPr>
          <p:cNvPr id="6" name="Slide Number Placeholder 5"/>
          <p:cNvSpPr>
            <a:spLocks noGrp="1"/>
          </p:cNvSpPr>
          <p:nvPr>
            <p:ph type="sldNum" sz="quarter" idx="4"/>
          </p:nvPr>
        </p:nvSpPr>
        <p:spPr>
          <a:xfrm>
            <a:off x="7620000" y="5687620"/>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D6AE92F2-859C-4D93-BCE8-6F578596529E}" type="slidenum">
              <a:rPr lang="en-US" smtClean="0">
                <a:solidFill>
                  <a:prstClr val="black">
                    <a:lumMod val="85000"/>
                    <a:lumOff val="15000"/>
                  </a:prstClr>
                </a:solidFill>
              </a:rPr>
              <a:pPr/>
              <a:t>‹#›</a:t>
            </a:fld>
            <a:endParaRPr lang="en-US">
              <a:solidFill>
                <a:prstClr val="black">
                  <a:lumMod val="85000"/>
                  <a:lumOff val="15000"/>
                </a:prst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66925166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wipe/>
  </p:transition>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40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D943D7-DCBA-46DC-955F-5DB92DA0AC33}" type="datetime1">
              <a:rPr lang="en-US" smtClean="0">
                <a:solidFill>
                  <a:prstClr val="black">
                    <a:tint val="75000"/>
                  </a:prstClr>
                </a:solidFill>
              </a:rPr>
              <a:pPr/>
              <a:t>9/10/2025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40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E92F2-859C-4D93-BCE8-6F57859652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627846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wipe/>
  </p:transition>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4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73528-1141-419A-A6DF-5ABC7DBF0647}" type="datetimeFigureOut">
              <a:rPr lang="en-US" smtClean="0">
                <a:solidFill>
                  <a:prstClr val="black">
                    <a:tint val="75000"/>
                  </a:prstClr>
                </a:solidFill>
              </a:rPr>
              <a:pPr/>
              <a:t>9/10/2025</a:t>
            </a:fld>
            <a:endParaRPr lang="en-US" smtClean="0">
              <a:solidFill>
                <a:prstClr val="black">
                  <a:tint val="75000"/>
                </a:prstClr>
              </a:solidFill>
            </a:endParaRPr>
          </a:p>
        </p:txBody>
      </p:sp>
      <p:sp>
        <p:nvSpPr>
          <p:cNvPr id="5" name="Footer Placeholder 4"/>
          <p:cNvSpPr>
            <a:spLocks noGrp="1"/>
          </p:cNvSpPr>
          <p:nvPr>
            <p:ph type="ftr" sz="quarter" idx="3"/>
          </p:nvPr>
        </p:nvSpPr>
        <p:spPr>
          <a:xfrm>
            <a:off x="3124200" y="63564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6553200" y="635640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5D988F-78E5-43D5-88B2-B89C69FEB405}" type="slidenum">
              <a:rPr lang="en-US" smtClean="0">
                <a:solidFill>
                  <a:prstClr val="black">
                    <a:tint val="75000"/>
                  </a:prstClr>
                </a:solidFill>
              </a:rPr>
              <a:pPr/>
              <a:t>‹#›</a:t>
            </a:fld>
            <a:endParaRPr lang="en-US" smtClean="0">
              <a:solidFill>
                <a:prstClr val="black">
                  <a:tint val="75000"/>
                </a:prstClr>
              </a:solidFill>
            </a:endParaRPr>
          </a:p>
        </p:txBody>
      </p:sp>
    </p:spTree>
    <p:extLst>
      <p:ext uri="{BB962C8B-B14F-4D97-AF65-F5344CB8AC3E}">
        <p14:creationId xmlns:p14="http://schemas.microsoft.com/office/powerpoint/2010/main" val="5989629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7DFF65A-2ABC-4EDE-3E2A-125B4011382F}"/>
              </a:ext>
            </a:extLst>
          </p:cNvPr>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271AC9C-8EF2-45FB-B332-256A01420E4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B8E8C32-022A-6A0C-09CA-B2C0C2E17265}"/>
              </a:ext>
            </a:extLst>
          </p:cNvPr>
          <p:cNvSpPr>
            <a:spLocks noGrp="1"/>
          </p:cNvSpPr>
          <p:nvPr>
            <p:ph type="dt" sz="half" idx="2"/>
          </p:nvPr>
        </p:nvSpPr>
        <p:spPr>
          <a:xfrm>
            <a:off x="628650" y="635638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7CF878-A520-4EDB-9FD0-E33590449206}" type="datetimeFigureOut">
              <a:rPr lang="en-US" smtClean="0">
                <a:solidFill>
                  <a:prstClr val="black">
                    <a:tint val="75000"/>
                  </a:prstClr>
                </a:solidFill>
              </a:rPr>
              <a:pPr/>
              <a:t>9/10/2025</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E2D36CBD-7BD8-A1A2-2DD8-D5E71D59AD75}"/>
              </a:ext>
            </a:extLst>
          </p:cNvPr>
          <p:cNvSpPr>
            <a:spLocks noGrp="1"/>
          </p:cNvSpPr>
          <p:nvPr>
            <p:ph type="ftr" sz="quarter" idx="3"/>
          </p:nvPr>
        </p:nvSpPr>
        <p:spPr>
          <a:xfrm>
            <a:off x="3028950" y="635638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875EA1A-ACE2-81AA-BE3C-7AF734BC4F3D}"/>
              </a:ext>
            </a:extLst>
          </p:cNvPr>
          <p:cNvSpPr>
            <a:spLocks noGrp="1"/>
          </p:cNvSpPr>
          <p:nvPr>
            <p:ph type="sldNum" sz="quarter" idx="4"/>
          </p:nvPr>
        </p:nvSpPr>
        <p:spPr>
          <a:xfrm>
            <a:off x="6457950" y="635638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1D4757-F85D-4F4B-81BD-BE6F514D53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01838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LK/&#272;&#7873;%20&#225;n%20ph&#225;t%20tri&#7875;n%20gi&#225;o%20d&#7909;c%20STEM.docx" TargetMode="Externa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hyperlink" Target="LK/C&#225;c%20khai%20niem%20STEM.docx"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hyperlink" Target="LK/Gi&#225;o%20d&#7909;c%20STEM.docx"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3089_bgddt_gdtrh-trienkhai-stem-trung%20hoc-2020.docx"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hyperlink" Target="LK/C&#225;c%20ng&#224;nh%20thu&#7897;c%20l&#297;nh%20v&#7921;c%20STEM.docx" TargetMode="External"/><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LK/Vai%20tro.docx" TargetMode="External"/><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hyperlink" Target="LK/&#272;&#7883;nh%20h&#432;&#7899;ng%20gi&#225;o%20d&#7909;c%20STEM%20trong%20Ch&#432;&#417;ng%20tr&#236;nh%20gi&#225;o%20d&#7909;c%20ph&#7893;%20th&#244;ng%202018.docx"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hyperlink" Target="LK/Dinh%20huong.docx"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hyperlink" Target="LK/Thuc%20trang%20giao%20duc%20STEM.pptx" TargetMode="External"/><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LK/Quy%20tr&#236;nh%20thi&#7871;t%20k&#7871;%20k&#297;%20thu&#7853;t.docx"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microsoft.com/office/2007/relationships/hdphoto" Target="../media/hdphoto2.wdp"/><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LK/Chu%20trinh%20STEM.docx"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hyperlink" Target="LK/Chu%20tr&#236;nh%20STEM%20moi.docx" TargetMode="Externa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hyperlink" Target="LK/Chu%20trinh%20STEM.docx"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hyperlink" Target="LK/T&#7915;%20v&#7845;n%20&#273;&#7871;%20nghi&#234;n%20c&#7913;%20chu%20tr&#236;nh%20STEM.docx"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LK/M&#7908;C%20L&#7908;C.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hyperlink" Target="LK/Bai%20day%20STEM.docx"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LK/Bai%20day%20STEM.doc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LK/Bai%20day%20STEM.docx"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LK/Bai%20day%20STEM.docx"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LK/Bai%20day%20STEM.docx"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LK/Bai%20day%20STEM.docx"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LK/Bai%20day%20STEM.docx"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LK/Day%20hoc%20GQV&#272;.docx"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ien%20gui/Hoat%20dong%20trai%20nghiem%20STEM%20(LK).pptx"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LK/cau%20hoi%20chuong%202.docx"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hyperlink" Target="LK/Quy%20trinh.docx"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LK/M&#7908;C%20L&#7908;C.docx"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LK/Ph&#432;&#417;ng%20ph&#225;p%20khoa%20h&#7885;c.docx"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hyperlink" Target="LK/THI&#7870;T%20K&#7870;%20TI&#7870;N%20TR&#204;NH%20D&#7840;Y%20H&#7884;C.docx"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hyperlink" Target="LK/&#272;&#7883;nh%20h&#432;&#7899;ng%20v&#7873;%20h&#236;nh%20th&#7913;c%20&#273;&#225;nh%20gi&#225;.docx"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3.xml"/><Relationship Id="rId1" Type="http://schemas.openxmlformats.org/officeDocument/2006/relationships/slideLayout" Target="../slideLayouts/slideLayout40.xml"/><Relationship Id="rId4" Type="http://schemas.openxmlformats.org/officeDocument/2006/relationships/hyperlink" Target="LK/C&#226;u%202.docx"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hyperlink" Target="LK/Cong%20cu%20DG.pptx"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hyperlink" Target="LK/Cong%20cu%20DG.pptx"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LK/Cau%20hoi%20chuong%201.docx"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hyperlink" Target="Hien%20gui/BU&#7892;I%204.%20&#272;&#193;NH%20GI&#193;%20TRONG%20DH%20STEM.pptx" TargetMode="External"/><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hyperlink" Target="LK/&#272;&#7872;%20XU&#7844;T%20T&#202;N%20C&#193;C%20B&#192;I%20H&#7884;C%20STEM.doc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LK/L&#7883;ch%20s&#7917;%20h&#236;nh%20th&#224;nh%20gi&#225;o%20d&#7909;c%20STEM.docx"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hyperlink" Target="LK/Stem.docx" TargetMode="External"/><Relationship Id="rId4" Type="http://schemas.openxmlformats.org/officeDocument/2006/relationships/hyperlink" Target="LK/Khoa%20h&#7885;c,%20c&#244;ng%20ngh&#7879;%20....docx"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LK/Khoa%20h&#7885;c,%20c&#244;ng%20ngh&#7879;%20....docx"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hyperlink" Target="LK/Ng&#7919;%20c&#7843;nh.docx" TargetMode="External"/><Relationship Id="rId4" Type="http://schemas.openxmlformats.org/officeDocument/2006/relationships/hyperlink" Target="LK/C&#226;u%20h&#7887;i%20t&#236;m%20hi&#7875;u.docx"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LK/Khoa%20h&#7885;c,%20c&#244;ng%20ngh&#7879;%20....docx"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hyperlink" Target="LK/khoa%20h&#7885;c,%20cong%20ngh&#7879;%20...%20la%20gi.docx"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4519762C-5273-0533-2FE0-704AEB751AE3}"/>
              </a:ext>
            </a:extLst>
          </p:cNvPr>
          <p:cNvSpPr txBox="1"/>
          <p:nvPr/>
        </p:nvSpPr>
        <p:spPr>
          <a:xfrm>
            <a:off x="2" y="1785299"/>
            <a:ext cx="8927871" cy="1803571"/>
          </a:xfrm>
          <a:prstGeom prst="rect">
            <a:avLst/>
          </a:prstGeom>
          <a:noFill/>
        </p:spPr>
        <p:txBody>
          <a:bodyPr wrap="square">
            <a:spAutoFit/>
          </a:bodyPr>
          <a:lstStyle/>
          <a:p>
            <a:pPr marR="356235" algn="ctr">
              <a:lnSpc>
                <a:spcPct val="115000"/>
              </a:lnSpc>
              <a:spcAft>
                <a:spcPts val="600"/>
              </a:spcAft>
            </a:pPr>
            <a:r>
              <a:rPr lang="en-US" sz="3200" b="1" kern="100">
                <a:solidFill>
                  <a:srgbClr val="FFFF00"/>
                </a:solidFill>
                <a:latin typeface="Aptos Display" panose="020B0004020202020204" pitchFamily="34" charset="0"/>
                <a:ea typeface="Calibri" panose="020F0502020204030204" pitchFamily="34" charset="0"/>
                <a:cs typeface="Times New Roman" panose="02020603050405020304" pitchFamily="18" charset="0"/>
              </a:rPr>
              <a:t>NHỮNG VẤN ĐỀ CHUNG,</a:t>
            </a:r>
            <a:endParaRPr lang="en-US" kern="100">
              <a:solidFill>
                <a:srgbClr val="FFFF00"/>
              </a:solidFill>
              <a:latin typeface="Aptos Display" panose="020B0004020202020204" pitchFamily="34" charset="0"/>
              <a:ea typeface="Calibri" panose="020F0502020204030204" pitchFamily="34" charset="0"/>
              <a:cs typeface="Times New Roman" panose="02020603050405020304" pitchFamily="18" charset="0"/>
            </a:endParaRPr>
          </a:p>
          <a:p>
            <a:pPr marR="356235" algn="ctr">
              <a:lnSpc>
                <a:spcPct val="115000"/>
              </a:lnSpc>
              <a:spcAft>
                <a:spcPts val="600"/>
              </a:spcAft>
            </a:pPr>
            <a:r>
              <a:rPr lang="en-US" sz="3200" b="1" kern="100">
                <a:solidFill>
                  <a:srgbClr val="FFFF00"/>
                </a:solidFill>
                <a:latin typeface="Aptos Display" panose="020B0004020202020204" pitchFamily="34" charset="0"/>
                <a:ea typeface="Calibri" panose="020F0502020204030204" pitchFamily="34" charset="0"/>
                <a:cs typeface="Times New Roman" panose="02020603050405020304" pitchFamily="18" charset="0"/>
              </a:rPr>
              <a:t>ĐỊNH HƯỚNG VỀ GIÁO DỤC STEM 2018</a:t>
            </a:r>
            <a:endParaRPr lang="en-US" kern="100">
              <a:solidFill>
                <a:srgbClr val="FFFF00"/>
              </a:solidFill>
              <a:latin typeface="Aptos Display" panose="020B0004020202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2400" i="1" kern="100">
                <a:solidFill>
                  <a:prstClr val="white"/>
                </a:solidFill>
                <a:latin typeface="Aptos Display" panose="020B0004020202020204" pitchFamily="34" charset="0"/>
                <a:ea typeface="Calibri" panose="020F0502020204030204" pitchFamily="34" charset="0"/>
                <a:cs typeface="Times New Roman" panose="02020603050405020304" pitchFamily="18" charset="0"/>
              </a:rPr>
              <a:t>(Chương trình bồi dưỡng giáo </a:t>
            </a:r>
            <a:r>
              <a:rPr lang="en-US" sz="2400" i="1" kern="100" smtClean="0">
                <a:solidFill>
                  <a:prstClr val="white"/>
                </a:solidFill>
                <a:latin typeface="Aptos Display" panose="020B0004020202020204" pitchFamily="34" charset="0"/>
                <a:ea typeface="Calibri" panose="020F0502020204030204" pitchFamily="34" charset="0"/>
                <a:cs typeface="Times New Roman" panose="02020603050405020304" pitchFamily="18" charset="0"/>
              </a:rPr>
              <a:t>viên)</a:t>
            </a:r>
            <a:endParaRPr lang="en-US" sz="2000" kern="100">
              <a:solidFill>
                <a:prstClr val="white"/>
              </a:solidFill>
              <a:latin typeface="Aptos Display" panose="020B000402020202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7668361" y="188640"/>
            <a:ext cx="1259527" cy="100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hlinkClick r:id="rId2" action="ppaction://hlinkfile"/>
          </p:cNvPr>
          <p:cNvSpPr/>
          <p:nvPr/>
        </p:nvSpPr>
        <p:spPr>
          <a:xfrm>
            <a:off x="8460432" y="6309320"/>
            <a:ext cx="288032" cy="288032"/>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91316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4561249"/>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1: MỘT SỐ VẤN ĐỀ CƠ BẢN VỀ GIÁO DỤC 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M</a:t>
            </a:r>
            <a:r>
              <a:rPr lang="vi-VN" sz="2200" b="1" smtClean="0">
                <a:solidFill>
                  <a:prstClr val="black"/>
                </a:solidFill>
                <a:cs typeface="Times New Roman" pitchFamily="18" charset="0"/>
              </a:rPr>
              <a:t>ột số khái niệm cơ bản về giáo dục STEM</a:t>
            </a:r>
            <a:r>
              <a:rPr lang="en-US" sz="2200" b="1" smtClean="0">
                <a:solidFill>
                  <a:prstClr val="black"/>
                </a:solidFill>
                <a:cs typeface="Times New Roman" pitchFamily="18" charset="0"/>
              </a:rPr>
              <a:t>	</a:t>
            </a:r>
            <a:endParaRPr lang="vi-VN"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1.1.3.</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Giáo </a:t>
            </a:r>
            <a:r>
              <a:rPr lang="vi-VN" sz="2200" b="1">
                <a:solidFill>
                  <a:prstClr val="black"/>
                </a:solidFill>
                <a:cs typeface="Times New Roman" pitchFamily="18" charset="0"/>
              </a:rPr>
              <a:t>dục STEM</a:t>
            </a:r>
          </a:p>
          <a:p>
            <a:pPr algn="just">
              <a:lnSpc>
                <a:spcPct val="120000"/>
              </a:lnSpc>
              <a:tabLst>
                <a:tab pos="354013" algn="l"/>
              </a:tabLst>
            </a:pPr>
            <a:r>
              <a:rPr lang="vi-VN" sz="2200">
                <a:solidFill>
                  <a:prstClr val="black"/>
                </a:solidFill>
                <a:cs typeface="Times New Roman" pitchFamily="18" charset="0"/>
              </a:rPr>
              <a:t>1.1.3.1.	Khái niệm giáo dục </a:t>
            </a:r>
            <a:r>
              <a:rPr lang="vi-VN" sz="2200" smtClean="0">
                <a:solidFill>
                  <a:prstClr val="black"/>
                </a:solidFill>
                <a:cs typeface="Times New Roman" pitchFamily="18" charset="0"/>
              </a:rPr>
              <a:t>STEM</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Theo </a:t>
            </a:r>
            <a:r>
              <a:rPr lang="en-US" sz="2200" smtClean="0">
                <a:solidFill>
                  <a:prstClr val="black"/>
                </a:solidFill>
                <a:cs typeface="Times New Roman" pitchFamily="18" charset="0"/>
              </a:rPr>
              <a:t>Ctr GDPT</a:t>
            </a:r>
            <a:r>
              <a:rPr lang="vi-VN" sz="2200" smtClean="0">
                <a:solidFill>
                  <a:prstClr val="black"/>
                </a:solidFill>
                <a:cs typeface="Times New Roman" pitchFamily="18" charset="0"/>
              </a:rPr>
              <a:t> </a:t>
            </a:r>
            <a:r>
              <a:rPr lang="vi-VN" sz="2200">
                <a:solidFill>
                  <a:prstClr val="black"/>
                </a:solidFill>
                <a:cs typeface="Times New Roman" pitchFamily="18" charset="0"/>
              </a:rPr>
              <a:t>2018, giáo dục STEM là mô hình giáo dục dựa trên cách tiếp cận liên môn, giúp </a:t>
            </a:r>
            <a:r>
              <a:rPr lang="vi-VN" sz="2200" smtClean="0">
                <a:solidFill>
                  <a:prstClr val="black"/>
                </a:solidFill>
                <a:cs typeface="Times New Roman" pitchFamily="18" charset="0"/>
              </a:rPr>
              <a:t>HS </a:t>
            </a:r>
            <a:r>
              <a:rPr lang="vi-VN" sz="2200">
                <a:solidFill>
                  <a:prstClr val="black"/>
                </a:solidFill>
                <a:cs typeface="Times New Roman" pitchFamily="18" charset="0"/>
              </a:rPr>
              <a:t>áp dụng các kiến thức khoa học, công nghệ, kĩ thuật và toán học vào giải quyết một số vấn đề thực tiễn trong bối cảnh cụ thể. Khi chủ đề tích hợp liên môn không chỉ liên quan tới khoa học, công nghệ, kĩ thuật và toán, mà còn quan tâm lồng ghép nghệ thuật và nhân văn (Art), thì sẽ có giáo dục STEAM</a:t>
            </a:r>
            <a:r>
              <a:rPr lang="vi-VN" sz="2200" smtClean="0">
                <a:solidFill>
                  <a:prstClr val="black"/>
                </a:solidFill>
                <a:cs typeface="Times New Roman" pitchFamily="18" charset="0"/>
              </a:rPr>
              <a:t>.</a:t>
            </a:r>
          </a:p>
          <a:p>
            <a:pPr algn="just">
              <a:lnSpc>
                <a:spcPct val="120000"/>
              </a:lnSpc>
              <a:tabLst>
                <a:tab pos="354013" algn="l"/>
              </a:tabLst>
            </a:pP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10</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5" name="Frame 4">
            <a:hlinkClick r:id="rId3" action="ppaction://hlinkfile"/>
          </p:cNvPr>
          <p:cNvSpPr/>
          <p:nvPr/>
        </p:nvSpPr>
        <p:spPr>
          <a:xfrm>
            <a:off x="8430710" y="6432108"/>
            <a:ext cx="288000" cy="252000"/>
          </a:xfrm>
          <a:prstGeom prst="frame">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Oval 5">
            <a:hlinkClick r:id="rId4" action="ppaction://hlinkfile"/>
          </p:cNvPr>
          <p:cNvSpPr/>
          <p:nvPr/>
        </p:nvSpPr>
        <p:spPr>
          <a:xfrm>
            <a:off x="8820480" y="980728"/>
            <a:ext cx="72000" cy="72000"/>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308177639"/>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78"/>
            <a:ext cx="8784976" cy="4561249"/>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1: MỘT SỐ VẤN ĐỀ CƠ BẢN VỀ GIÁO DỤC 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M</a:t>
            </a:r>
            <a:r>
              <a:rPr lang="vi-VN" sz="2200" b="1" smtClean="0">
                <a:solidFill>
                  <a:prstClr val="black"/>
                </a:solidFill>
                <a:cs typeface="Times New Roman" pitchFamily="18" charset="0"/>
              </a:rPr>
              <a:t>ột số khái niệm cơ bản về giáo dục STEM</a:t>
            </a:r>
          </a:p>
          <a:p>
            <a:pPr algn="just">
              <a:lnSpc>
                <a:spcPct val="120000"/>
              </a:lnSpc>
              <a:tabLst>
                <a:tab pos="354013" algn="l"/>
              </a:tabLst>
            </a:pPr>
            <a:r>
              <a:rPr lang="vi-VN" sz="2200" b="1" smtClean="0">
                <a:solidFill>
                  <a:prstClr val="black"/>
                </a:solidFill>
                <a:cs typeface="Times New Roman" pitchFamily="18" charset="0"/>
              </a:rPr>
              <a:t>1.1.3.</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Giáo </a:t>
            </a:r>
            <a:r>
              <a:rPr lang="vi-VN" sz="2200" b="1">
                <a:solidFill>
                  <a:prstClr val="black"/>
                </a:solidFill>
                <a:cs typeface="Times New Roman" pitchFamily="18" charset="0"/>
              </a:rPr>
              <a:t>dục STEM</a:t>
            </a:r>
          </a:p>
          <a:p>
            <a:pPr algn="just">
              <a:lnSpc>
                <a:spcPct val="120000"/>
              </a:lnSpc>
              <a:tabLst>
                <a:tab pos="354013" algn="l"/>
              </a:tabLst>
            </a:pPr>
            <a:r>
              <a:rPr lang="vi-VN" sz="2200">
                <a:solidFill>
                  <a:prstClr val="black"/>
                </a:solidFill>
                <a:cs typeface="Times New Roman" pitchFamily="18" charset="0"/>
              </a:rPr>
              <a:t>1.1.3.1.	Khái niệm giáo dục </a:t>
            </a:r>
            <a:r>
              <a:rPr lang="vi-VN" sz="2200" smtClean="0">
                <a:solidFill>
                  <a:prstClr val="black"/>
                </a:solidFill>
                <a:cs typeface="Times New Roman" pitchFamily="18" charset="0"/>
              </a:rPr>
              <a:t>STEM</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Nhằm </a:t>
            </a:r>
            <a:r>
              <a:rPr lang="vi-VN" sz="2200">
                <a:solidFill>
                  <a:prstClr val="black"/>
                </a:solidFill>
                <a:cs typeface="Times New Roman" pitchFamily="18" charset="0"/>
              </a:rPr>
              <a:t>đa dạng hóa hình thức tổ chức giáo dục STEM trong trường phổ thông, tại Công văn số 3089/BGDĐT-GDTrH, ngày 14/8/2020 của Bộ Giáo dục và Đào tạo về việc triển khai thực hiện giáo dục STEM trong giáo dục trung học, giáo dục STEM được mở rộng hơn. Theo đó, giáo dục STEM là một phương thức giáo dục nhằm trang bị cho </a:t>
            </a:r>
            <a:r>
              <a:rPr lang="vi-VN" sz="2200" smtClean="0">
                <a:solidFill>
                  <a:prstClr val="black"/>
                </a:solidFill>
                <a:cs typeface="Times New Roman" pitchFamily="18" charset="0"/>
              </a:rPr>
              <a:t>HS </a:t>
            </a:r>
            <a:r>
              <a:rPr lang="vi-VN" sz="2200">
                <a:solidFill>
                  <a:prstClr val="black"/>
                </a:solidFill>
                <a:cs typeface="Times New Roman" pitchFamily="18" charset="0"/>
              </a:rPr>
              <a:t>những kiến thức khoa học gắn liền với ứng dụng của chúng trong thực tiễn.</a:t>
            </a:r>
          </a:p>
          <a:p>
            <a:pPr algn="just">
              <a:lnSpc>
                <a:spcPct val="120000"/>
              </a:lnSpc>
              <a:tabLst>
                <a:tab pos="354013" algn="l"/>
              </a:tabLst>
            </a:pP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11</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6" name="Frame 5">
            <a:hlinkClick r:id="rId3" action="ppaction://hlinkfile"/>
          </p:cNvPr>
          <p:cNvSpPr/>
          <p:nvPr/>
        </p:nvSpPr>
        <p:spPr>
          <a:xfrm>
            <a:off x="8430710" y="6432108"/>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2920052"/>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700"/>
            <a:ext cx="8784976" cy="3748719"/>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1: MỘT SỐ VẤN ĐỀ CƠ BẢN VỀ GIÁO DỤC 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M</a:t>
            </a:r>
            <a:r>
              <a:rPr lang="vi-VN" sz="2200" b="1" smtClean="0">
                <a:solidFill>
                  <a:prstClr val="black"/>
                </a:solidFill>
                <a:cs typeface="Times New Roman" pitchFamily="18" charset="0"/>
              </a:rPr>
              <a:t>ột số khái niệm cơ bản về giáo dục STEM</a:t>
            </a:r>
          </a:p>
          <a:p>
            <a:pPr algn="just">
              <a:lnSpc>
                <a:spcPct val="120000"/>
              </a:lnSpc>
              <a:tabLst>
                <a:tab pos="354013" algn="l"/>
              </a:tabLst>
            </a:pPr>
            <a:r>
              <a:rPr lang="vi-VN" sz="2200" b="1" smtClean="0">
                <a:solidFill>
                  <a:prstClr val="black"/>
                </a:solidFill>
                <a:cs typeface="Times New Roman" pitchFamily="18" charset="0"/>
              </a:rPr>
              <a:t>1.1.3.</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Giáo </a:t>
            </a:r>
            <a:r>
              <a:rPr lang="vi-VN" sz="2200" b="1">
                <a:solidFill>
                  <a:prstClr val="black"/>
                </a:solidFill>
                <a:cs typeface="Times New Roman" pitchFamily="18" charset="0"/>
              </a:rPr>
              <a:t>dục STEM</a:t>
            </a:r>
          </a:p>
          <a:p>
            <a:pPr algn="just">
              <a:lnSpc>
                <a:spcPct val="120000"/>
              </a:lnSpc>
              <a:tabLst>
                <a:tab pos="354013" algn="l"/>
              </a:tabLst>
            </a:pPr>
            <a:r>
              <a:rPr lang="vi-VN" sz="2200">
                <a:solidFill>
                  <a:prstClr val="black"/>
                </a:solidFill>
                <a:cs typeface="Times New Roman" pitchFamily="18" charset="0"/>
              </a:rPr>
              <a:t>1.1.3.1.	Khái niệm giáo dục </a:t>
            </a:r>
            <a:r>
              <a:rPr lang="vi-VN" sz="2200" smtClean="0">
                <a:solidFill>
                  <a:prstClr val="black"/>
                </a:solidFill>
                <a:cs typeface="Times New Roman" pitchFamily="18" charset="0"/>
              </a:rPr>
              <a:t>STEM</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vi-VN" sz="2200" i="1">
                <a:solidFill>
                  <a:prstClr val="black"/>
                </a:solidFill>
                <a:cs typeface="Times New Roman" pitchFamily="18" charset="0"/>
              </a:rPr>
              <a:t>Giáo dục STEM nhấn mạnh sự học thông qua thực hành và học dựa trên dự </a:t>
            </a:r>
            <a:r>
              <a:rPr lang="vi-VN" sz="2200" i="1" smtClean="0">
                <a:solidFill>
                  <a:prstClr val="black"/>
                </a:solidFill>
                <a:cs typeface="Times New Roman" pitchFamily="18" charset="0"/>
              </a:rPr>
              <a:t>án, </a:t>
            </a:r>
            <a:r>
              <a:rPr lang="vi-VN" sz="2200" i="1">
                <a:solidFill>
                  <a:prstClr val="black"/>
                </a:solidFill>
                <a:cs typeface="Times New Roman" pitchFamily="18" charset="0"/>
              </a:rPr>
              <a:t>giúp học sinh phát triển các kỹ năng thực tiễn, tư duy phản biện, và sáng tạo. </a:t>
            </a:r>
            <a:r>
              <a:rPr lang="vi-VN" sz="2200">
                <a:solidFill>
                  <a:prstClr val="black"/>
                </a:solidFill>
                <a:cs typeface="Times New Roman" pitchFamily="18" charset="0"/>
              </a:rPr>
              <a:t>Giáo dục STEM không chỉ dạy riêng từng môn mà là sự kết hợp các môn học này lại với nhau trong các dự án hoặc bài học thực tiễn, để học sinh thấy được mối liên hệ giữa lý thuyết và thực tế.</a:t>
            </a: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12</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Tree>
    <p:extLst>
      <p:ext uri="{BB962C8B-B14F-4D97-AF65-F5344CB8AC3E}">
        <p14:creationId xmlns:p14="http://schemas.microsoft.com/office/powerpoint/2010/main" val="2213928485"/>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6"/>
            <a:ext cx="8784976" cy="3785652"/>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1.1.3.</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Giáo </a:t>
            </a:r>
            <a:r>
              <a:rPr lang="vi-VN" sz="2200" b="1">
                <a:solidFill>
                  <a:prstClr val="black"/>
                </a:solidFill>
                <a:cs typeface="Times New Roman" pitchFamily="18" charset="0"/>
              </a:rPr>
              <a:t>dục STEM</a:t>
            </a:r>
          </a:p>
          <a:p>
            <a:pPr algn="just">
              <a:lnSpc>
                <a:spcPct val="120000"/>
              </a:lnSpc>
              <a:tabLst>
                <a:tab pos="354013" algn="l"/>
              </a:tabLst>
            </a:pPr>
            <a:r>
              <a:rPr lang="vi-VN" sz="2200" smtClean="0">
                <a:solidFill>
                  <a:prstClr val="black"/>
                </a:solidFill>
                <a:cs typeface="Times New Roman" pitchFamily="18" charset="0"/>
              </a:rPr>
              <a:t>1.1.3.</a:t>
            </a:r>
            <a:r>
              <a:rPr lang="en-US" sz="2200" smtClean="0">
                <a:solidFill>
                  <a:prstClr val="black"/>
                </a:solidFill>
                <a:cs typeface="Times New Roman" pitchFamily="18" charset="0"/>
              </a:rPr>
              <a:t>2</a:t>
            </a:r>
            <a:r>
              <a:rPr lang="vi-VN" sz="2200" smtClean="0">
                <a:solidFill>
                  <a:prstClr val="black"/>
                </a:solidFill>
                <a:cs typeface="Times New Roman" pitchFamily="18" charset="0"/>
              </a:rPr>
              <a:t>.</a:t>
            </a:r>
            <a:r>
              <a:rPr lang="vi-VN" sz="2200">
                <a:solidFill>
                  <a:prstClr val="black"/>
                </a:solidFill>
                <a:cs typeface="Times New Roman" pitchFamily="18" charset="0"/>
              </a:rPr>
              <a:t>	</a:t>
            </a:r>
            <a:r>
              <a:rPr lang="vi-VN" sz="2200" smtClean="0">
                <a:solidFill>
                  <a:prstClr val="black"/>
                </a:solidFill>
                <a:cs typeface="Times New Roman" pitchFamily="18" charset="0"/>
              </a:rPr>
              <a:t>Mục </a:t>
            </a:r>
            <a:r>
              <a:rPr lang="vi-VN" sz="2200">
                <a:solidFill>
                  <a:prstClr val="black"/>
                </a:solidFill>
                <a:cs typeface="Times New Roman" pitchFamily="18" charset="0"/>
              </a:rPr>
              <a:t>tiêu của giáo dục STEM</a:t>
            </a: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 </a:t>
            </a:r>
            <a:r>
              <a:rPr lang="vi-VN" sz="2200">
                <a:solidFill>
                  <a:prstClr val="black"/>
                </a:solidFill>
                <a:cs typeface="Times New Roman" pitchFamily="18" charset="0"/>
              </a:rPr>
              <a:t>Tạo cơ hội để học sinh tích hợp kiến thức, kĩ năng ở các môn học đặc thù cho giáo dục </a:t>
            </a:r>
            <a:r>
              <a:rPr lang="vi-VN" sz="2200" smtClean="0">
                <a:solidFill>
                  <a:prstClr val="black"/>
                </a:solidFill>
                <a:cs typeface="Times New Roman" pitchFamily="18" charset="0"/>
              </a:rPr>
              <a:t>STEM</a:t>
            </a:r>
            <a:r>
              <a:rPr lang="en-US" sz="2200" smtClean="0">
                <a:solidFill>
                  <a:prstClr val="black"/>
                </a:solidFill>
                <a:cs typeface="Times New Roman" pitchFamily="18" charset="0"/>
              </a:rPr>
              <a:t>.</a:t>
            </a:r>
          </a:p>
          <a:p>
            <a:pPr algn="just">
              <a:lnSpc>
                <a:spcPct val="120000"/>
              </a:lnSpc>
              <a:tabLst>
                <a:tab pos="354013" algn="l"/>
              </a:tabLst>
            </a:pPr>
            <a:r>
              <a:rPr lang="en-US" sz="2200">
                <a:solidFill>
                  <a:prstClr val="black"/>
                </a:solidFill>
                <a:cs typeface="Times New Roman" pitchFamily="18" charset="0"/>
              </a:rPr>
              <a:t>	</a:t>
            </a:r>
            <a:r>
              <a:rPr lang="en-US" sz="2200" smtClean="0">
                <a:solidFill>
                  <a:prstClr val="black"/>
                </a:solidFill>
                <a:cs typeface="Times New Roman" pitchFamily="18" charset="0"/>
              </a:rPr>
              <a:t>- </a:t>
            </a:r>
            <a:r>
              <a:rPr lang="en-US" sz="2200"/>
              <a:t>P</a:t>
            </a:r>
            <a:r>
              <a:rPr lang="vi-VN" sz="2200" smtClean="0"/>
              <a:t>hát </a:t>
            </a:r>
            <a:r>
              <a:rPr lang="vi-VN" sz="2200"/>
              <a:t>triển tư duy logic, sáng tạo, và khả năng giải quyết vấn đề.</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en-US" sz="2200">
                <a:solidFill>
                  <a:prstClr val="black"/>
                </a:solidFill>
                <a:cs typeface="Times New Roman" pitchFamily="18" charset="0"/>
              </a:rPr>
              <a:t>-</a:t>
            </a:r>
            <a:r>
              <a:rPr lang="vi-VN" sz="2200" smtClean="0">
                <a:solidFill>
                  <a:prstClr val="black"/>
                </a:solidFill>
                <a:cs typeface="Times New Roman" pitchFamily="18" charset="0"/>
              </a:rPr>
              <a:t> </a:t>
            </a:r>
            <a:r>
              <a:rPr lang="vi-VN" sz="2200">
                <a:solidFill>
                  <a:prstClr val="black"/>
                </a:solidFill>
                <a:cs typeface="Times New Roman" pitchFamily="18" charset="0"/>
              </a:rPr>
              <a:t>Vận dụng kiến thức, kĩ năng có được này để giải quyết các vấn đề thực tiễn trong từng chủ đề giáo dục STEM. Nhờ vậy, học sinh có cơ hội trải nghiệm, khám phá thực tế cuộc sống, có những hiểu biết ban đầu về một số nghề nghiệp quen thuộc liên quan đến lĩnh vực STEM.</a:t>
            </a: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13</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3" name="Rectangular Callout 2"/>
          <p:cNvSpPr/>
          <p:nvPr/>
        </p:nvSpPr>
        <p:spPr>
          <a:xfrm>
            <a:off x="4421941" y="1253904"/>
            <a:ext cx="4443099" cy="1584176"/>
          </a:xfrm>
          <a:prstGeom prst="wedgeRectCallout">
            <a:avLst>
              <a:gd name="adj1" fmla="val -37295"/>
              <a:gd name="adj2" fmla="val 62336"/>
            </a:avLst>
          </a:prstGeom>
          <a:solidFill>
            <a:schemeClr val="bg2"/>
          </a:solidFill>
        </p:spPr>
        <p:style>
          <a:lnRef idx="1">
            <a:schemeClr val="accent4"/>
          </a:lnRef>
          <a:fillRef idx="2">
            <a:schemeClr val="accent4"/>
          </a:fillRef>
          <a:effectRef idx="1">
            <a:schemeClr val="accent4"/>
          </a:effectRef>
          <a:fontRef idx="minor">
            <a:schemeClr val="dk1"/>
          </a:fontRef>
        </p:style>
        <p:txBody>
          <a:bodyPr rtlCol="0" anchor="ctr"/>
          <a:lstStyle/>
          <a:p>
            <a:pPr lvl="0" algn="just"/>
            <a:endParaRPr lang="en-US" sz="2200" smtClean="0"/>
          </a:p>
          <a:p>
            <a:pPr lvl="0" algn="just"/>
            <a:r>
              <a:rPr lang="en-US" sz="2200" smtClean="0"/>
              <a:t>   Sau khi tìm hiểu những khái niệm trên, thày cô giáo hãy trình </a:t>
            </a:r>
            <a:r>
              <a:rPr lang="en-US" sz="2200"/>
              <a:t>bày </a:t>
            </a:r>
            <a:r>
              <a:rPr lang="en-US" sz="2200" smtClean="0"/>
              <a:t>mục </a:t>
            </a:r>
            <a:r>
              <a:rPr lang="en-US" sz="2200"/>
              <a:t>tiêu và vai trò của giáo dục STEM trong trường phổ thông.</a:t>
            </a:r>
          </a:p>
          <a:p>
            <a:pPr algn="just"/>
            <a:endParaRPr lang="en-US" sz="2200"/>
          </a:p>
        </p:txBody>
      </p:sp>
      <p:sp>
        <p:nvSpPr>
          <p:cNvPr id="6" name="Frame 5">
            <a:hlinkClick r:id="rId3" action="ppaction://hlinkfile"/>
          </p:cNvPr>
          <p:cNvSpPr/>
          <p:nvPr/>
        </p:nvSpPr>
        <p:spPr>
          <a:xfrm>
            <a:off x="8430710" y="6432108"/>
            <a:ext cx="288000" cy="252000"/>
          </a:xfrm>
          <a:prstGeom prst="frame">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3508141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3"/>
            <a:ext cx="8784976" cy="1717393"/>
          </a:xfrm>
          <a:prstGeom prst="rect">
            <a:avLst/>
          </a:prstGeom>
          <a:noFill/>
        </p:spPr>
        <p:txBody>
          <a:bodyPr wrap="square" rtlCol="0">
            <a:spAutoFit/>
          </a:bodyPr>
          <a:lstStyle/>
          <a:p>
            <a:pPr algn="just">
              <a:lnSpc>
                <a:spcPct val="120000"/>
              </a:lnSpc>
              <a:tabLst>
                <a:tab pos="354013" algn="l"/>
              </a:tabLst>
            </a:pPr>
            <a:r>
              <a:rPr lang="vi-VN" sz="2200" b="1">
                <a:solidFill>
                  <a:prstClr val="black"/>
                </a:solidFill>
                <a:cs typeface="Times New Roman" pitchFamily="18" charset="0"/>
              </a:rPr>
              <a:t>CHƯƠNG 1: MỘT SỐ VẤN ĐỀ CƠ BẢN VỀ GIÁO DỤC STEM</a:t>
            </a:r>
          </a:p>
          <a:p>
            <a:pPr algn="just">
              <a:lnSpc>
                <a:spcPct val="120000"/>
              </a:lnSpc>
              <a:tabLst>
                <a:tab pos="354013" algn="l"/>
              </a:tabLst>
            </a:pPr>
            <a:r>
              <a:rPr lang="vi-VN" sz="2200" b="1">
                <a:solidFill>
                  <a:prstClr val="black"/>
                </a:solidFill>
                <a:cs typeface="Times New Roman" pitchFamily="18" charset="0"/>
              </a:rPr>
              <a:t>1.1. Một số khái niệm cơ bản về giáo dục STEM</a:t>
            </a:r>
          </a:p>
          <a:p>
            <a:pPr algn="just">
              <a:lnSpc>
                <a:spcPct val="120000"/>
              </a:lnSpc>
              <a:tabLst>
                <a:tab pos="354013" algn="l"/>
              </a:tabLst>
            </a:pPr>
            <a:r>
              <a:rPr lang="vi-VN" sz="2200" b="1" smtClean="0">
                <a:solidFill>
                  <a:prstClr val="black"/>
                </a:solidFill>
                <a:cs typeface="Times New Roman" pitchFamily="18" charset="0"/>
              </a:rPr>
              <a:t>1.1.3.</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Giáo </a:t>
            </a:r>
            <a:r>
              <a:rPr lang="vi-VN" sz="2200" b="1">
                <a:solidFill>
                  <a:prstClr val="black"/>
                </a:solidFill>
                <a:cs typeface="Times New Roman" pitchFamily="18" charset="0"/>
              </a:rPr>
              <a:t>dục STEM</a:t>
            </a:r>
          </a:p>
          <a:p>
            <a:pPr algn="just">
              <a:lnSpc>
                <a:spcPct val="120000"/>
              </a:lnSpc>
              <a:tabLst>
                <a:tab pos="354013" algn="l"/>
              </a:tabLst>
            </a:pPr>
            <a:r>
              <a:rPr lang="vi-VN" sz="2200" smtClean="0">
                <a:solidFill>
                  <a:prstClr val="black"/>
                </a:solidFill>
                <a:cs typeface="Times New Roman" pitchFamily="18" charset="0"/>
              </a:rPr>
              <a:t>1.1.3.</a:t>
            </a:r>
            <a:r>
              <a:rPr lang="en-US" sz="2200" smtClean="0">
                <a:solidFill>
                  <a:prstClr val="black"/>
                </a:solidFill>
                <a:cs typeface="Times New Roman" pitchFamily="18" charset="0"/>
              </a:rPr>
              <a:t>3</a:t>
            </a:r>
            <a:r>
              <a:rPr lang="vi-VN" sz="2200" smtClean="0">
                <a:solidFill>
                  <a:prstClr val="black"/>
                </a:solidFill>
                <a:cs typeface="Times New Roman" pitchFamily="18" charset="0"/>
              </a:rPr>
              <a:t>.</a:t>
            </a:r>
            <a:r>
              <a:rPr lang="vi-VN" sz="2200">
                <a:solidFill>
                  <a:prstClr val="black"/>
                </a:solidFill>
                <a:cs typeface="Times New Roman" pitchFamily="18" charset="0"/>
              </a:rPr>
              <a:t>	Vai trò, ý nghĩa giáo dục STEM trong trường phổ </a:t>
            </a:r>
            <a:r>
              <a:rPr lang="vi-VN" sz="2200" smtClean="0">
                <a:solidFill>
                  <a:prstClr val="black"/>
                </a:solidFill>
                <a:cs typeface="Times New Roman" pitchFamily="18" charset="0"/>
              </a:rPr>
              <a:t>thông</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14</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6" name="Frame 5">
            <a:hlinkClick r:id="rId3" action="ppaction://hlinkfile"/>
          </p:cNvPr>
          <p:cNvSpPr/>
          <p:nvPr/>
        </p:nvSpPr>
        <p:spPr>
          <a:xfrm>
            <a:off x="8415042" y="6453336"/>
            <a:ext cx="288000" cy="252000"/>
          </a:xfrm>
          <a:prstGeom prst="frame">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AutoShape 46"/>
          <p:cNvSpPr>
            <a:spLocks noChangeArrowheads="1"/>
          </p:cNvSpPr>
          <p:nvPr/>
        </p:nvSpPr>
        <p:spPr bwMode="gray">
          <a:xfrm>
            <a:off x="1238588" y="3022984"/>
            <a:ext cx="1908000" cy="79200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000" smtClean="0">
                <a:solidFill>
                  <a:srgbClr val="000066"/>
                </a:solidFill>
                <a:latin typeface="Times New Roman" pitchFamily="18" charset="0"/>
                <a:cs typeface="Times New Roman" pitchFamily="18" charset="0"/>
              </a:rPr>
              <a:t>Vai trò, ý nghĩa</a:t>
            </a:r>
            <a:endParaRPr lang="en-US" sz="2000" dirty="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10" name="Rectangle 9"/>
          <p:cNvSpPr/>
          <p:nvPr/>
        </p:nvSpPr>
        <p:spPr>
          <a:xfrm>
            <a:off x="3539602" y="2145872"/>
            <a:ext cx="5178637" cy="53489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Đảm bảo giáo dục toàn diện</a:t>
            </a:r>
            <a:endParaRPr lang="vi-VN" sz="2000">
              <a:solidFill>
                <a:srgbClr val="000066"/>
              </a:solidFill>
              <a:latin typeface="Times New Roman" pitchFamily="18" charset="0"/>
              <a:cs typeface="Times New Roman" pitchFamily="18" charset="0"/>
            </a:endParaRPr>
          </a:p>
        </p:txBody>
      </p:sp>
      <p:sp>
        <p:nvSpPr>
          <p:cNvPr id="11" name="Rectangle 10"/>
          <p:cNvSpPr/>
          <p:nvPr/>
        </p:nvSpPr>
        <p:spPr>
          <a:xfrm>
            <a:off x="3539602" y="2807719"/>
            <a:ext cx="5178637" cy="75584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Nâng cao hứng thú học tập các môn học thuộc lĩnh vực STEM</a:t>
            </a:r>
            <a:endParaRPr lang="en-US" sz="2000">
              <a:solidFill>
                <a:srgbClr val="000066"/>
              </a:solidFill>
            </a:endParaRPr>
          </a:p>
        </p:txBody>
      </p:sp>
      <p:sp>
        <p:nvSpPr>
          <p:cNvPr id="12" name="Rectangle 11"/>
          <p:cNvSpPr/>
          <p:nvPr/>
        </p:nvSpPr>
        <p:spPr>
          <a:xfrm>
            <a:off x="3539577" y="3690516"/>
            <a:ext cx="5180400" cy="7560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Hình thành và phát triển năng lực, phẩm chất cho học sinh</a:t>
            </a:r>
            <a:endParaRPr lang="vi-VN" sz="2000">
              <a:solidFill>
                <a:srgbClr val="000066"/>
              </a:solidFill>
              <a:latin typeface="Times New Roman" pitchFamily="18" charset="0"/>
              <a:cs typeface="Times New Roman" pitchFamily="18" charset="0"/>
            </a:endParaRPr>
          </a:p>
        </p:txBody>
      </p:sp>
      <p:sp>
        <p:nvSpPr>
          <p:cNvPr id="13" name="Line Callout 1 (Border and Accent Bar) 12"/>
          <p:cNvSpPr/>
          <p:nvPr/>
        </p:nvSpPr>
        <p:spPr>
          <a:xfrm>
            <a:off x="3363307" y="2132855"/>
            <a:ext cx="45719" cy="3600000"/>
          </a:xfrm>
          <a:prstGeom prst="accentBorderCallout1">
            <a:avLst>
              <a:gd name="adj1" fmla="val 18750"/>
              <a:gd name="adj2" fmla="val -8333"/>
              <a:gd name="adj3" fmla="val 28119"/>
              <a:gd name="adj4" fmla="val -665739"/>
            </a:avLst>
          </a:prstGeom>
          <a:solidFill>
            <a:schemeClr val="tx2">
              <a:lumMod val="25000"/>
              <a:lumOff val="75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66"/>
              </a:solidFill>
            </a:endParaRPr>
          </a:p>
        </p:txBody>
      </p:sp>
      <p:sp>
        <p:nvSpPr>
          <p:cNvPr id="14" name="Rectangle 13"/>
          <p:cNvSpPr/>
          <p:nvPr/>
        </p:nvSpPr>
        <p:spPr>
          <a:xfrm>
            <a:off x="3539577" y="4573465"/>
            <a:ext cx="5180400" cy="504056"/>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Kết n</a:t>
            </a:r>
            <a:r>
              <a:rPr lang="en-US" sz="2000">
                <a:solidFill>
                  <a:prstClr val="black"/>
                </a:solidFill>
                <a:cs typeface="Times New Roman" pitchFamily="18" charset="0"/>
              </a:rPr>
              <a:t>ố</a:t>
            </a:r>
            <a:r>
              <a:rPr lang="vi-VN" sz="2000">
                <a:solidFill>
                  <a:prstClr val="black"/>
                </a:solidFill>
                <a:cs typeface="Times New Roman" pitchFamily="18" charset="0"/>
              </a:rPr>
              <a:t>i trường học với cộng đồng</a:t>
            </a:r>
            <a:endParaRPr lang="vi-VN" sz="2000">
              <a:solidFill>
                <a:srgbClr val="000066"/>
              </a:solidFill>
              <a:latin typeface="Times New Roman" pitchFamily="18" charset="0"/>
              <a:cs typeface="Times New Roman" pitchFamily="18" charset="0"/>
            </a:endParaRPr>
          </a:p>
        </p:txBody>
      </p:sp>
      <p:sp>
        <p:nvSpPr>
          <p:cNvPr id="15" name="Oval 54"/>
          <p:cNvSpPr>
            <a:spLocks noChangeArrowheads="1"/>
          </p:cNvSpPr>
          <p:nvPr/>
        </p:nvSpPr>
        <p:spPr bwMode="gray">
          <a:xfrm>
            <a:off x="667092" y="3135988"/>
            <a:ext cx="555688"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pPr eaLnBrk="1" hangingPunct="1"/>
            <a:endParaRPr lang="en-US" sz="1200" b="1">
              <a:solidFill>
                <a:srgbClr val="FF0000"/>
              </a:solidFill>
            </a:endParaRPr>
          </a:p>
        </p:txBody>
      </p:sp>
      <p:sp>
        <p:nvSpPr>
          <p:cNvPr id="16" name="Rectangle 15"/>
          <p:cNvSpPr/>
          <p:nvPr/>
        </p:nvSpPr>
        <p:spPr>
          <a:xfrm>
            <a:off x="3528316" y="5236285"/>
            <a:ext cx="5180400" cy="504056"/>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1" indent="-457200" algn="just">
              <a:lnSpc>
                <a:spcPct val="120000"/>
              </a:lnSpc>
              <a:tabLst>
                <a:tab pos="354013" algn="l"/>
              </a:tabLst>
            </a:pPr>
            <a:r>
              <a:rPr lang="vi-VN" sz="2000" smtClean="0">
                <a:solidFill>
                  <a:prstClr val="black"/>
                </a:solidFill>
                <a:cs typeface="Times New Roman" pitchFamily="18" charset="0"/>
              </a:rPr>
              <a:t>Hướng </a:t>
            </a:r>
            <a:r>
              <a:rPr lang="vi-VN" sz="2000">
                <a:solidFill>
                  <a:prstClr val="black"/>
                </a:solidFill>
                <a:cs typeface="Times New Roman" pitchFamily="18" charset="0"/>
              </a:rPr>
              <a:t>nghiệp, phân luồng</a:t>
            </a:r>
          </a:p>
        </p:txBody>
      </p:sp>
    </p:spTree>
    <p:extLst>
      <p:ext uri="{BB962C8B-B14F-4D97-AF65-F5344CB8AC3E}">
        <p14:creationId xmlns:p14="http://schemas.microsoft.com/office/powerpoint/2010/main" val="1458223360"/>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3342453"/>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1.2.</a:t>
            </a:r>
            <a:r>
              <a:rPr lang="en-US" sz="2200" b="1" smtClean="0">
                <a:solidFill>
                  <a:prstClr val="black"/>
                </a:solidFill>
                <a:cs typeface="Times New Roman" pitchFamily="18" charset="0"/>
              </a:rPr>
              <a:t> </a:t>
            </a:r>
            <a:r>
              <a:rPr lang="en-US" sz="2200" b="1">
                <a:solidFill>
                  <a:prstClr val="black"/>
                </a:solidFill>
                <a:cs typeface="Times New Roman" pitchFamily="18" charset="0"/>
              </a:rPr>
              <a:t>G</a:t>
            </a:r>
            <a:r>
              <a:rPr lang="vi-VN" sz="2200" b="1" smtClean="0">
                <a:solidFill>
                  <a:prstClr val="black"/>
                </a:solidFill>
                <a:cs typeface="Times New Roman" pitchFamily="18" charset="0"/>
              </a:rPr>
              <a:t>iáo dục STEM trong </a:t>
            </a:r>
            <a:r>
              <a:rPr lang="en-US" sz="2200" b="1" smtClean="0">
                <a:solidFill>
                  <a:prstClr val="black"/>
                </a:solidFill>
                <a:cs typeface="Times New Roman" pitchFamily="18" charset="0"/>
              </a:rPr>
              <a:t>Ctr GDPT </a:t>
            </a:r>
            <a:r>
              <a:rPr lang="vi-VN" sz="2200" b="1" smtClean="0">
                <a:solidFill>
                  <a:prstClr val="black"/>
                </a:solidFill>
                <a:cs typeface="Times New Roman" pitchFamily="18" charset="0"/>
              </a:rPr>
              <a:t>2018</a:t>
            </a:r>
          </a:p>
          <a:p>
            <a:pPr algn="just">
              <a:lnSpc>
                <a:spcPct val="120000"/>
              </a:lnSpc>
              <a:tabLst>
                <a:tab pos="354013" algn="l"/>
              </a:tabLst>
            </a:pPr>
            <a:r>
              <a:rPr lang="vi-VN" sz="2200" b="1" smtClean="0">
                <a:solidFill>
                  <a:prstClr val="black"/>
                </a:solidFill>
                <a:cs typeface="Times New Roman" pitchFamily="18" charset="0"/>
              </a:rPr>
              <a:t>1.2.1.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Định </a:t>
            </a:r>
            <a:r>
              <a:rPr lang="vi-VN" sz="2200" b="1">
                <a:solidFill>
                  <a:prstClr val="black"/>
                </a:solidFill>
                <a:cs typeface="Times New Roman" pitchFamily="18" charset="0"/>
              </a:rPr>
              <a:t>hướng giáo dục STEM trong </a:t>
            </a:r>
            <a:r>
              <a:rPr lang="en-US" sz="2200" b="1">
                <a:solidFill>
                  <a:prstClr val="black"/>
                </a:solidFill>
                <a:cs typeface="Times New Roman" pitchFamily="18" charset="0"/>
              </a:rPr>
              <a:t>Ctr GDPT </a:t>
            </a:r>
            <a:r>
              <a:rPr lang="vi-VN" sz="2200" b="1" smtClean="0">
                <a:solidFill>
                  <a:prstClr val="black"/>
                </a:solidFill>
                <a:cs typeface="Times New Roman" pitchFamily="18" charset="0"/>
              </a:rPr>
              <a:t>2018</a:t>
            </a:r>
            <a:endParaRPr lang="en-US" sz="2200" b="1" smtClean="0">
              <a:solidFill>
                <a:prstClr val="black"/>
              </a:solidFill>
              <a:cs typeface="Times New Roman" pitchFamily="18" charset="0"/>
            </a:endParaRPr>
          </a:p>
          <a:p>
            <a:pPr lvl="0" algn="just">
              <a:lnSpc>
                <a:spcPct val="120000"/>
              </a:lnSpc>
              <a:tabLst>
                <a:tab pos="354013" algn="l"/>
              </a:tabLst>
            </a:pPr>
            <a:r>
              <a:rPr lang="en-US" sz="2200" smtClean="0">
                <a:solidFill>
                  <a:prstClr val="black"/>
                </a:solidFill>
                <a:cs typeface="Times New Roman" pitchFamily="18" charset="0"/>
              </a:rPr>
              <a:t>	</a:t>
            </a:r>
            <a:r>
              <a:rPr lang="vi-VN" sz="2200">
                <a:solidFill>
                  <a:prstClr val="black"/>
                </a:solidFill>
                <a:cs typeface="Times New Roman" pitchFamily="18" charset="0"/>
              </a:rPr>
              <a:t>Trong Chương trình giáo dục phổ thông 2018, giáo dục STEM vừa mang nghĩa thúc đẩy giáo dục các lĩnh vực khoa học, công nghệ, kĩ thuật và toán học vừa thể hiện phương pháp tiếp cận liên môn, phát triển năng lực và phẩm chất người học. Cụ thể là:</a:t>
            </a:r>
          </a:p>
          <a:p>
            <a:pPr lvl="0" algn="just">
              <a:lnSpc>
                <a:spcPct val="120000"/>
              </a:lnSpc>
              <a:tabLst>
                <a:tab pos="354013" algn="l"/>
              </a:tabLst>
            </a:pPr>
            <a:r>
              <a:rPr lang="en-US" sz="2200" smtClean="0">
                <a:solidFill>
                  <a:prstClr val="black"/>
                </a:solidFill>
                <a:cs typeface="Times New Roman" pitchFamily="18" charset="0"/>
              </a:rPr>
              <a:t>	- </a:t>
            </a:r>
            <a:r>
              <a:rPr lang="vi-VN" sz="2200" smtClean="0">
                <a:solidFill>
                  <a:prstClr val="black"/>
                </a:solidFill>
                <a:cs typeface="Times New Roman" pitchFamily="18" charset="0"/>
              </a:rPr>
              <a:t>Theo </a:t>
            </a:r>
            <a:r>
              <a:rPr lang="vi-VN" sz="2200">
                <a:solidFill>
                  <a:prstClr val="black"/>
                </a:solidFill>
                <a:cs typeface="Times New Roman" pitchFamily="18" charset="0"/>
              </a:rPr>
              <a:t>tiếp cận thúc đẩy giáo dục các lĩnh vực STEM</a:t>
            </a:r>
          </a:p>
          <a:p>
            <a:pPr lvl="0" algn="just">
              <a:lnSpc>
                <a:spcPct val="120000"/>
              </a:lnSpc>
              <a:tabLst>
                <a:tab pos="354013" algn="l"/>
              </a:tabLst>
            </a:pPr>
            <a:r>
              <a:rPr lang="en-US" sz="2200" smtClean="0">
                <a:solidFill>
                  <a:prstClr val="black"/>
                </a:solidFill>
                <a:cs typeface="Times New Roman" pitchFamily="18" charset="0"/>
              </a:rPr>
              <a:t>	- </a:t>
            </a:r>
            <a:r>
              <a:rPr lang="vi-VN" sz="2200" smtClean="0">
                <a:solidFill>
                  <a:prstClr val="black"/>
                </a:solidFill>
                <a:cs typeface="Times New Roman" pitchFamily="18" charset="0"/>
              </a:rPr>
              <a:t>Theo </a:t>
            </a:r>
            <a:r>
              <a:rPr lang="vi-VN" sz="2200">
                <a:solidFill>
                  <a:prstClr val="black"/>
                </a:solidFill>
                <a:cs typeface="Times New Roman" pitchFamily="18" charset="0"/>
              </a:rPr>
              <a:t>tiếp cận liên môn trong dạy học các lĩnh vực STEM</a:t>
            </a: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15</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6" name="Frame 5">
            <a:hlinkClick r:id="rId3" action="ppaction://hlinkfile"/>
          </p:cNvPr>
          <p:cNvSpPr/>
          <p:nvPr/>
        </p:nvSpPr>
        <p:spPr>
          <a:xfrm>
            <a:off x="8415042" y="6424192"/>
            <a:ext cx="288000" cy="252000"/>
          </a:xfrm>
          <a:prstGeom prst="frame">
            <a:avLst/>
          </a:prstGeom>
          <a:solidFill>
            <a:schemeClr val="bg2"/>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ular Callout 8"/>
          <p:cNvSpPr/>
          <p:nvPr/>
        </p:nvSpPr>
        <p:spPr>
          <a:xfrm>
            <a:off x="3491880" y="1340768"/>
            <a:ext cx="5407774" cy="1584176"/>
          </a:xfrm>
          <a:prstGeom prst="wedgeRectCallout">
            <a:avLst>
              <a:gd name="adj1" fmla="val -37295"/>
              <a:gd name="adj2" fmla="val 62336"/>
            </a:avLst>
          </a:prstGeom>
          <a:solidFill>
            <a:schemeClr val="bg2"/>
          </a:solidFill>
        </p:spPr>
        <p:style>
          <a:lnRef idx="1">
            <a:schemeClr val="accent4"/>
          </a:lnRef>
          <a:fillRef idx="2">
            <a:schemeClr val="accent4"/>
          </a:fillRef>
          <a:effectRef idx="1">
            <a:schemeClr val="accent4"/>
          </a:effectRef>
          <a:fontRef idx="minor">
            <a:schemeClr val="dk1"/>
          </a:fontRef>
        </p:style>
        <p:txBody>
          <a:bodyPr rtlCol="0" anchor="ctr"/>
          <a:lstStyle/>
          <a:p>
            <a:pPr lvl="0" algn="just"/>
            <a:endParaRPr lang="en-US" sz="2200" smtClean="0"/>
          </a:p>
          <a:p>
            <a:pPr lvl="0" algn="just"/>
            <a:r>
              <a:rPr lang="en-US" sz="2200" smtClean="0"/>
              <a:t>   - Trình </a:t>
            </a:r>
            <a:r>
              <a:rPr lang="en-US" sz="2200"/>
              <a:t>bày những vấn đề cơ bản về giáo dục STEM trong </a:t>
            </a:r>
            <a:r>
              <a:rPr lang="en-US" sz="2200" smtClean="0"/>
              <a:t>Ctr GDPT 2018</a:t>
            </a:r>
            <a:r>
              <a:rPr lang="en-US" sz="2200"/>
              <a:t>.</a:t>
            </a:r>
          </a:p>
          <a:p>
            <a:pPr algn="just"/>
            <a:r>
              <a:rPr lang="en-US" sz="2200" smtClean="0"/>
              <a:t>    - Phân </a:t>
            </a:r>
            <a:r>
              <a:rPr lang="en-US" sz="2200"/>
              <a:t>tích và làm rõ cơ hội giáo dục STEM trong Ctr GDPT 2018</a:t>
            </a:r>
            <a:r>
              <a:rPr lang="en-US" sz="2200" smtClean="0"/>
              <a:t>.</a:t>
            </a:r>
            <a:endParaRPr lang="en-US" sz="2200"/>
          </a:p>
          <a:p>
            <a:pPr algn="just"/>
            <a:endParaRPr lang="en-US" sz="2200"/>
          </a:p>
        </p:txBody>
      </p:sp>
    </p:spTree>
    <p:extLst>
      <p:ext uri="{BB962C8B-B14F-4D97-AF65-F5344CB8AC3E}">
        <p14:creationId xmlns:p14="http://schemas.microsoft.com/office/powerpoint/2010/main" val="396081416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6"/>
            <a:ext cx="8784976" cy="904863"/>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1.2.</a:t>
            </a:r>
            <a:r>
              <a:rPr lang="en-US" sz="2200" b="1" smtClean="0">
                <a:solidFill>
                  <a:prstClr val="black"/>
                </a:solidFill>
                <a:cs typeface="Times New Roman" pitchFamily="18" charset="0"/>
              </a:rPr>
              <a:t> </a:t>
            </a:r>
            <a:r>
              <a:rPr lang="en-US" sz="2200" b="1">
                <a:solidFill>
                  <a:prstClr val="black"/>
                </a:solidFill>
                <a:cs typeface="Times New Roman" pitchFamily="18" charset="0"/>
              </a:rPr>
              <a:t>G</a:t>
            </a:r>
            <a:r>
              <a:rPr lang="vi-VN" sz="2200" b="1" smtClean="0">
                <a:solidFill>
                  <a:prstClr val="black"/>
                </a:solidFill>
                <a:cs typeface="Times New Roman" pitchFamily="18" charset="0"/>
              </a:rPr>
              <a:t>iáo dục STEM trong </a:t>
            </a:r>
            <a:r>
              <a:rPr lang="en-US" sz="2200" b="1" smtClean="0">
                <a:solidFill>
                  <a:prstClr val="black"/>
                </a:solidFill>
                <a:cs typeface="Times New Roman" pitchFamily="18" charset="0"/>
              </a:rPr>
              <a:t>Ctr GDPT </a:t>
            </a:r>
            <a:r>
              <a:rPr lang="vi-VN" sz="2200" b="1" smtClean="0">
                <a:solidFill>
                  <a:prstClr val="black"/>
                </a:solidFill>
                <a:cs typeface="Times New Roman" pitchFamily="18" charset="0"/>
              </a:rPr>
              <a:t>2018</a:t>
            </a:r>
          </a:p>
          <a:p>
            <a:pPr lvl="0" algn="just">
              <a:lnSpc>
                <a:spcPct val="120000"/>
              </a:lnSpc>
              <a:tabLst>
                <a:tab pos="354013" algn="l"/>
              </a:tabLst>
            </a:pPr>
            <a:r>
              <a:rPr lang="vi-VN" sz="2200" smtClean="0">
                <a:solidFill>
                  <a:prstClr val="black"/>
                </a:solidFill>
                <a:cs typeface="Times New Roman" pitchFamily="18" charset="0"/>
              </a:rPr>
              <a:t>1.2.</a:t>
            </a:r>
            <a:r>
              <a:rPr lang="en-US" sz="2200" smtClean="0">
                <a:solidFill>
                  <a:prstClr val="black"/>
                </a:solidFill>
                <a:cs typeface="Times New Roman" pitchFamily="18" charset="0"/>
              </a:rPr>
              <a:t>2</a:t>
            </a:r>
            <a:r>
              <a:rPr lang="vi-VN" sz="2200" smtClean="0">
                <a:solidFill>
                  <a:prstClr val="black"/>
                </a:solidFill>
                <a:cs typeface="Times New Roman" pitchFamily="18" charset="0"/>
              </a:rPr>
              <a:t>.</a:t>
            </a:r>
            <a:r>
              <a:rPr lang="en-US" sz="2200" smtClean="0">
                <a:solidFill>
                  <a:prstClr val="black"/>
                </a:solidFill>
                <a:cs typeface="Times New Roman" pitchFamily="18" charset="0"/>
              </a:rPr>
              <a:t> </a:t>
            </a:r>
            <a:r>
              <a:rPr lang="vi-VN" sz="2200" smtClean="0"/>
              <a:t>Giáo </a:t>
            </a:r>
            <a:r>
              <a:rPr lang="vi-VN" sz="2200"/>
              <a:t>dục </a:t>
            </a:r>
            <a:r>
              <a:rPr lang="en-US" sz="2200"/>
              <a:t>STEM trong </a:t>
            </a:r>
            <a:r>
              <a:rPr lang="vi-VN" sz="2200"/>
              <a:t>các môn học thuộc lĩnh vực </a:t>
            </a:r>
            <a:r>
              <a:rPr lang="en-US" sz="2200"/>
              <a:t>STEM </a:t>
            </a:r>
            <a:r>
              <a:rPr lang="vi-VN" sz="2200"/>
              <a:t>cấp </a:t>
            </a:r>
            <a:r>
              <a:rPr lang="en-US" sz="2200" smtClean="0"/>
              <a:t>THPT</a:t>
            </a:r>
            <a:endParaRPr lang="en-US" sz="2200"/>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16</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6" name="Frame 5">
            <a:hlinkClick r:id="rId3" action="ppaction://hlinkfile"/>
          </p:cNvPr>
          <p:cNvSpPr/>
          <p:nvPr/>
        </p:nvSpPr>
        <p:spPr>
          <a:xfrm>
            <a:off x="8415042" y="6432108"/>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p:cNvGrpSpPr/>
          <p:nvPr/>
        </p:nvGrpSpPr>
        <p:grpSpPr>
          <a:xfrm>
            <a:off x="1217520" y="1379490"/>
            <a:ext cx="6450824" cy="3705694"/>
            <a:chOff x="1001496" y="1844824"/>
            <a:chExt cx="6450824" cy="3705694"/>
          </a:xfrm>
        </p:grpSpPr>
        <p:sp>
          <p:nvSpPr>
            <p:cNvPr id="11" name="Rectangle 10"/>
            <p:cNvSpPr/>
            <p:nvPr/>
          </p:nvSpPr>
          <p:spPr>
            <a:xfrm>
              <a:off x="5028290" y="1857841"/>
              <a:ext cx="2399758" cy="53489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1" indent="-457200" algn="ctr">
                <a:lnSpc>
                  <a:spcPct val="120000"/>
                </a:lnSpc>
                <a:tabLst>
                  <a:tab pos="354013" algn="l"/>
                </a:tabLst>
              </a:pPr>
              <a:r>
                <a:rPr lang="vi-VN" sz="2200">
                  <a:solidFill>
                    <a:prstClr val="black"/>
                  </a:solidFill>
                  <a:cs typeface="Times New Roman" pitchFamily="18" charset="0"/>
                </a:rPr>
                <a:t>Môn Toán</a:t>
              </a:r>
            </a:p>
          </p:txBody>
        </p:sp>
        <p:sp>
          <p:nvSpPr>
            <p:cNvPr id="12" name="Rectangle 11"/>
            <p:cNvSpPr/>
            <p:nvPr/>
          </p:nvSpPr>
          <p:spPr>
            <a:xfrm>
              <a:off x="5028290" y="2519687"/>
              <a:ext cx="2399758" cy="477265"/>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prstClr val="black"/>
                  </a:solidFill>
                  <a:cs typeface="Times New Roman" pitchFamily="18" charset="0"/>
                </a:rPr>
                <a:t>Môn Vật lí</a:t>
              </a:r>
              <a:endParaRPr lang="en-US" sz="2000">
                <a:solidFill>
                  <a:srgbClr val="000066"/>
                </a:solidFill>
              </a:endParaRPr>
            </a:p>
          </p:txBody>
        </p:sp>
        <p:sp>
          <p:nvSpPr>
            <p:cNvPr id="13" name="Rectangle 12"/>
            <p:cNvSpPr/>
            <p:nvPr/>
          </p:nvSpPr>
          <p:spPr>
            <a:xfrm>
              <a:off x="5028288" y="3140969"/>
              <a:ext cx="2400575" cy="60258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prstClr val="black"/>
                  </a:solidFill>
                  <a:cs typeface="Times New Roman" pitchFamily="18" charset="0"/>
                </a:rPr>
                <a:t>Môn Hóa học</a:t>
              </a:r>
              <a:endParaRPr lang="vi-VN" sz="2000">
                <a:solidFill>
                  <a:srgbClr val="000066"/>
                </a:solidFill>
                <a:latin typeface="Times New Roman" pitchFamily="18" charset="0"/>
                <a:cs typeface="Times New Roman" pitchFamily="18" charset="0"/>
              </a:endParaRPr>
            </a:p>
          </p:txBody>
        </p:sp>
        <p:sp>
          <p:nvSpPr>
            <p:cNvPr id="14" name="Line Callout 1 (Border and Accent Bar) 13"/>
            <p:cNvSpPr/>
            <p:nvPr/>
          </p:nvSpPr>
          <p:spPr>
            <a:xfrm>
              <a:off x="4851992" y="1844824"/>
              <a:ext cx="45719" cy="3705694"/>
            </a:xfrm>
            <a:prstGeom prst="accentBorderCallout1">
              <a:avLst>
                <a:gd name="adj1" fmla="val 18750"/>
                <a:gd name="adj2" fmla="val -8333"/>
                <a:gd name="adj3" fmla="val 28119"/>
                <a:gd name="adj4" fmla="val -665739"/>
              </a:avLst>
            </a:prstGeom>
            <a:solidFill>
              <a:schemeClr val="tx2">
                <a:lumMod val="25000"/>
                <a:lumOff val="75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66"/>
                </a:solidFill>
              </a:endParaRPr>
            </a:p>
          </p:txBody>
        </p:sp>
        <p:sp>
          <p:nvSpPr>
            <p:cNvPr id="15" name="Rectangle 14"/>
            <p:cNvSpPr/>
            <p:nvPr/>
          </p:nvSpPr>
          <p:spPr>
            <a:xfrm>
              <a:off x="5028288" y="3814327"/>
              <a:ext cx="2400575" cy="504056"/>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prstClr val="black"/>
                  </a:solidFill>
                  <a:cs typeface="Times New Roman" pitchFamily="18" charset="0"/>
                </a:rPr>
                <a:t>Môn Sinh học</a:t>
              </a:r>
              <a:endParaRPr lang="vi-VN" sz="2000">
                <a:solidFill>
                  <a:srgbClr val="000066"/>
                </a:solidFill>
                <a:latin typeface="Times New Roman" pitchFamily="18" charset="0"/>
                <a:cs typeface="Times New Roman" pitchFamily="18" charset="0"/>
              </a:endParaRPr>
            </a:p>
          </p:txBody>
        </p:sp>
        <p:sp>
          <p:nvSpPr>
            <p:cNvPr id="17" name="Rectangle 16"/>
            <p:cNvSpPr/>
            <p:nvPr/>
          </p:nvSpPr>
          <p:spPr>
            <a:xfrm>
              <a:off x="5051745" y="4444198"/>
              <a:ext cx="2400575" cy="504056"/>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1" indent="-457200" algn="ctr">
                <a:lnSpc>
                  <a:spcPct val="120000"/>
                </a:lnSpc>
                <a:tabLst>
                  <a:tab pos="354013" algn="l"/>
                </a:tabLst>
              </a:pPr>
              <a:r>
                <a:rPr lang="vi-VN" sz="2000">
                  <a:solidFill>
                    <a:prstClr val="black"/>
                  </a:solidFill>
                  <a:cs typeface="Times New Roman" pitchFamily="18" charset="0"/>
                </a:rPr>
                <a:t>Môn Công nghệ</a:t>
              </a:r>
            </a:p>
          </p:txBody>
        </p:sp>
        <p:sp>
          <p:nvSpPr>
            <p:cNvPr id="21" name="Rectangle 20"/>
            <p:cNvSpPr/>
            <p:nvPr/>
          </p:nvSpPr>
          <p:spPr>
            <a:xfrm>
              <a:off x="5051745" y="5046461"/>
              <a:ext cx="2400575" cy="504056"/>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1" indent="-457200" algn="ctr">
                <a:lnSpc>
                  <a:spcPct val="120000"/>
                </a:lnSpc>
                <a:tabLst>
                  <a:tab pos="354013" algn="l"/>
                </a:tabLst>
              </a:pPr>
              <a:r>
                <a:rPr lang="vi-VN" sz="2000">
                  <a:solidFill>
                    <a:prstClr val="black"/>
                  </a:solidFill>
                  <a:cs typeface="Times New Roman" pitchFamily="18" charset="0"/>
                </a:rPr>
                <a:t>Môn Tin học</a:t>
              </a:r>
              <a:endParaRPr lang="en-US" sz="2000">
                <a:solidFill>
                  <a:prstClr val="black"/>
                </a:solidFill>
                <a:cs typeface="Times New Roman" pitchFamily="18" charset="0"/>
              </a:endParaRPr>
            </a:p>
          </p:txBody>
        </p:sp>
        <p:sp>
          <p:nvSpPr>
            <p:cNvPr id="22" name="AutoShape 46"/>
            <p:cNvSpPr>
              <a:spLocks noChangeArrowheads="1"/>
            </p:cNvSpPr>
            <p:nvPr/>
          </p:nvSpPr>
          <p:spPr bwMode="gray">
            <a:xfrm>
              <a:off x="1001496" y="2708920"/>
              <a:ext cx="3600000" cy="79200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vi-VN" sz="2200">
                  <a:solidFill>
                    <a:schemeClr val="tx1"/>
                  </a:solidFill>
                </a:rPr>
                <a:t>Định hướng giáo dục </a:t>
              </a:r>
              <a:r>
                <a:rPr lang="en-US" sz="2200" smtClean="0">
                  <a:solidFill>
                    <a:schemeClr val="tx1"/>
                  </a:solidFill>
                </a:rPr>
                <a:t>STEM</a:t>
              </a:r>
              <a:endParaRPr lang="en-US" sz="2200">
                <a:solidFill>
                  <a:schemeClr val="tx1"/>
                </a:solidFill>
              </a:endParaRPr>
            </a:p>
            <a:p>
              <a:pPr algn="ctr"/>
              <a:r>
                <a:rPr lang="en-US" sz="2200" smtClean="0">
                  <a:solidFill>
                    <a:schemeClr val="tx1"/>
                  </a:solidFill>
                  <a:latin typeface="Times New Roman" pitchFamily="18" charset="0"/>
                  <a:cs typeface="Times New Roman" pitchFamily="18" charset="0"/>
                </a:rPr>
                <a:t>trong </a:t>
              </a:r>
              <a:r>
                <a:rPr lang="en-US" sz="2200">
                  <a:solidFill>
                    <a:schemeClr val="tx1"/>
                  </a:solidFill>
                  <a:latin typeface="Times New Roman" pitchFamily="18" charset="0"/>
                  <a:cs typeface="Times New Roman" pitchFamily="18" charset="0"/>
                </a:rPr>
                <a:t>các môn học</a:t>
              </a:r>
              <a:endParaRPr lang="vi-VN" sz="2200">
                <a:solidFill>
                  <a:schemeClr val="tx1"/>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3467832346"/>
      </p:ext>
    </p:extLst>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498598"/>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1.2.</a:t>
            </a:r>
            <a:r>
              <a:rPr lang="en-US" sz="2200" b="1" smtClean="0">
                <a:solidFill>
                  <a:prstClr val="black"/>
                </a:solidFill>
                <a:cs typeface="Times New Roman" pitchFamily="18" charset="0"/>
              </a:rPr>
              <a:t> </a:t>
            </a:r>
            <a:r>
              <a:rPr lang="en-US" sz="2200" b="1">
                <a:solidFill>
                  <a:prstClr val="black"/>
                </a:solidFill>
                <a:cs typeface="Times New Roman" pitchFamily="18" charset="0"/>
              </a:rPr>
              <a:t>G</a:t>
            </a:r>
            <a:r>
              <a:rPr lang="vi-VN" sz="2200" b="1" smtClean="0">
                <a:solidFill>
                  <a:prstClr val="black"/>
                </a:solidFill>
                <a:cs typeface="Times New Roman" pitchFamily="18" charset="0"/>
              </a:rPr>
              <a:t>iáo dục STEM trong </a:t>
            </a:r>
            <a:r>
              <a:rPr lang="en-US" sz="2200" b="1" smtClean="0">
                <a:solidFill>
                  <a:prstClr val="black"/>
                </a:solidFill>
                <a:cs typeface="Times New Roman" pitchFamily="18" charset="0"/>
              </a:rPr>
              <a:t>Ctr GDPT </a:t>
            </a:r>
            <a:r>
              <a:rPr lang="vi-VN" sz="2200" b="1" smtClean="0">
                <a:solidFill>
                  <a:prstClr val="black"/>
                </a:solidFill>
                <a:cs typeface="Times New Roman" pitchFamily="18" charset="0"/>
              </a:rPr>
              <a:t>2018</a:t>
            </a: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17</a:t>
            </a:fld>
            <a:endParaRPr lang="en-US" sz="1400" b="1">
              <a:solidFill>
                <a:prstClr val="black"/>
              </a:solidFill>
              <a:cs typeface="Times New Roman" pitchFamily="18" charset="0"/>
            </a:endParaRPr>
          </a:p>
        </p:txBody>
      </p:sp>
      <p:sp>
        <p:nvSpPr>
          <p:cNvPr id="6" name="Frame 5">
            <a:hlinkClick r:id="rId3" action="ppaction://hlinkpres?slideindex=1&amp;slidetitle="/>
          </p:cNvPr>
          <p:cNvSpPr/>
          <p:nvPr/>
        </p:nvSpPr>
        <p:spPr>
          <a:xfrm>
            <a:off x="8400754" y="6424760"/>
            <a:ext cx="324000" cy="288000"/>
          </a:xfrm>
          <a:prstGeom prst="fram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pic>
        <p:nvPicPr>
          <p:cNvPr id="16" name="Picture 2" descr="Chương trình giáo dục STEM ở Việt Nam – thực trạng và giải pháp | Tạp chí  Quản lý nhà nước">
            <a:extLst>
              <a:ext uri="{FF2B5EF4-FFF2-40B4-BE49-F238E27FC236}">
                <a16:creationId xmlns:a16="http://schemas.microsoft.com/office/drawing/2014/main" xmlns="" id="{90C9675A-B9B4-235F-0BAB-AAB21C471F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03" y="902148"/>
            <a:ext cx="4159481" cy="422799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563895" y="908721"/>
            <a:ext cx="5404643" cy="1052596"/>
          </a:xfrm>
          <a:prstGeom prst="rect">
            <a:avLst/>
          </a:prstGeom>
        </p:spPr>
        <p:txBody>
          <a:bodyPr wrap="square">
            <a:spAutoFit/>
          </a:bodyPr>
          <a:lstStyle/>
          <a:p>
            <a:pPr algn="just">
              <a:lnSpc>
                <a:spcPct val="130000"/>
              </a:lnSpc>
            </a:pPr>
            <a:r>
              <a:rPr lang="en-US" sz="2400" smtClean="0">
                <a:solidFill>
                  <a:srgbClr val="0070C0"/>
                </a:solidFill>
                <a:cs typeface="Arial" panose="020B0604020202020204" pitchFamily="34" charset="0"/>
              </a:rPr>
              <a:t>    Thực </a:t>
            </a:r>
            <a:r>
              <a:rPr lang="en-US" sz="2400">
                <a:solidFill>
                  <a:srgbClr val="0070C0"/>
                </a:solidFill>
                <a:cs typeface="Arial" panose="020B0604020202020204" pitchFamily="34" charset="0"/>
              </a:rPr>
              <a:t>trạng triển khai STEM tại Gia Lai (Bình Định)</a:t>
            </a:r>
            <a:endParaRPr lang="en-US" sz="2400" dirty="0">
              <a:solidFill>
                <a:srgbClr val="0070C0"/>
              </a:solidFill>
              <a:cs typeface="Arial" panose="020B0604020202020204" pitchFamily="34" charset="0"/>
            </a:endParaRPr>
          </a:p>
        </p:txBody>
      </p:sp>
    </p:spTree>
    <p:extLst>
      <p:ext uri="{BB962C8B-B14F-4D97-AF65-F5344CB8AC3E}">
        <p14:creationId xmlns:p14="http://schemas.microsoft.com/office/powerpoint/2010/main" val="2358209583"/>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4"/>
            <a:ext cx="8784976" cy="4561249"/>
          </a:xfrm>
          <a:prstGeom prst="rect">
            <a:avLst/>
          </a:prstGeom>
          <a:noFill/>
          <a:ln>
            <a:solidFill>
              <a:schemeClr val="accent1"/>
            </a:solidFill>
          </a:ln>
        </p:spPr>
        <p:txBody>
          <a:bodyPr wrap="square" rtlCol="0">
            <a:spAutoFit/>
          </a:bodyPr>
          <a:lstStyle/>
          <a:p>
            <a:pPr algn="just">
              <a:lnSpc>
                <a:spcPct val="120000"/>
              </a:lnSpc>
              <a:tabLst>
                <a:tab pos="354013" algn="l"/>
              </a:tabLst>
            </a:pPr>
            <a:r>
              <a:rPr lang="vi-VN" sz="2200" b="1">
                <a:solidFill>
                  <a:prstClr val="black"/>
                </a:solidFill>
                <a:cs typeface="Times New Roman" pitchFamily="18" charset="0"/>
              </a:rPr>
              <a:t>CHƯƠNG 1: MỘT SỐ VẤN ĐỀ CƠ BẢN VỀ GIÁO DỤC STEM</a:t>
            </a:r>
          </a:p>
          <a:p>
            <a:pPr algn="just">
              <a:lnSpc>
                <a:spcPct val="120000"/>
              </a:lnSpc>
              <a:tabLst>
                <a:tab pos="354013" algn="l"/>
              </a:tabLst>
            </a:pPr>
            <a:r>
              <a:rPr lang="vi-VN" sz="2200" b="1" smtClean="0">
                <a:solidFill>
                  <a:prstClr val="black"/>
                </a:solidFill>
                <a:cs typeface="Times New Roman" pitchFamily="18" charset="0"/>
              </a:rPr>
              <a:t>1.3.</a:t>
            </a:r>
            <a:r>
              <a:rPr lang="en-US" sz="2200" b="1" smtClean="0">
                <a:solidFill>
                  <a:prstClr val="black"/>
                </a:solidFill>
                <a:cs typeface="Times New Roman" pitchFamily="18" charset="0"/>
              </a:rPr>
              <a:t> </a:t>
            </a:r>
            <a:r>
              <a:rPr lang="en-US" sz="2200" b="1">
                <a:solidFill>
                  <a:prstClr val="black"/>
                </a:solidFill>
                <a:cs typeface="Times New Roman" pitchFamily="18" charset="0"/>
              </a:rPr>
              <a:t>C</a:t>
            </a:r>
            <a:r>
              <a:rPr lang="vi-VN" sz="2200" b="1" smtClean="0">
                <a:solidFill>
                  <a:prstClr val="black"/>
                </a:solidFill>
                <a:cs typeface="Times New Roman" pitchFamily="18" charset="0"/>
              </a:rPr>
              <a:t>ơ sở thiết kế, tổ chức các hoạt động giáo dục STEM</a:t>
            </a:r>
            <a:endParaRPr lang="en-US" sz="2200" b="1"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Theo </a:t>
            </a:r>
            <a:r>
              <a:rPr lang="vi-VN" sz="2200">
                <a:solidFill>
                  <a:prstClr val="black"/>
                </a:solidFill>
                <a:cs typeface="Times New Roman" pitchFamily="18" charset="0"/>
              </a:rPr>
              <a:t>tiếp cận liên môn, giáo dục STEM hướng tới việc vận dụng kiến thức các môn học trong lĩnh vực STEM để giải quyết vấn đề thực tiễn. Do vậy, giáo dục STEM định hướng hoạt động và trải nghiệm, định hướng tìm tòi khám phá, định hướng thực hành và sản phẩm. Với đặc trưng như vậy, </a:t>
            </a:r>
            <a:r>
              <a:rPr lang="vi-VN" sz="2200">
                <a:solidFill>
                  <a:srgbClr val="CC3300"/>
                </a:solidFill>
                <a:cs typeface="Times New Roman" pitchFamily="18" charset="0"/>
              </a:rPr>
              <a:t>chu trình STEM, phương pháp khoa học </a:t>
            </a:r>
            <a:r>
              <a:rPr lang="vi-VN" sz="2200" smtClean="0">
                <a:solidFill>
                  <a:srgbClr val="CC3300"/>
                </a:solidFill>
                <a:cs typeface="Times New Roman" pitchFamily="18" charset="0"/>
              </a:rPr>
              <a:t>và </a:t>
            </a:r>
            <a:r>
              <a:rPr lang="vi-VN" sz="2200">
                <a:solidFill>
                  <a:srgbClr val="CC3300"/>
                </a:solidFill>
                <a:cs typeface="Times New Roman" pitchFamily="18" charset="0"/>
              </a:rPr>
              <a:t>quy trình thiết kế kĩ thuật </a:t>
            </a:r>
            <a:r>
              <a:rPr lang="vi-VN" sz="2200" smtClean="0">
                <a:solidFill>
                  <a:prstClr val="black"/>
                </a:solidFill>
                <a:cs typeface="Times New Roman" pitchFamily="18" charset="0"/>
              </a:rPr>
              <a:t>được </a:t>
            </a:r>
            <a:r>
              <a:rPr lang="vi-VN" sz="2200">
                <a:solidFill>
                  <a:prstClr val="black"/>
                </a:solidFill>
                <a:cs typeface="Times New Roman" pitchFamily="18" charset="0"/>
              </a:rPr>
              <a:t>xác định là cơ sở để thiết kế và tổ chức các hoạt động giáo dục STEM. Phương pháp khoa học hướng tới khám phá tri thức, thiết kế kĩ thuật hướng tới vận dụng tri thức khoa học để giải quyết các vấn đề thực tiễn, trong khi chu trình STEM thể hiện sự liên hệ, kết nối giữa các lĩnh </a:t>
            </a:r>
            <a:r>
              <a:rPr lang="vi-VN" sz="2200" smtClean="0">
                <a:solidFill>
                  <a:prstClr val="black"/>
                </a:solidFill>
                <a:cs typeface="Times New Roman" pitchFamily="18" charset="0"/>
              </a:rPr>
              <a:t>vực</a:t>
            </a:r>
            <a:r>
              <a:rPr lang="en-US" sz="2200" smtClean="0">
                <a:solidFill>
                  <a:prstClr val="black"/>
                </a:solidFill>
                <a:cs typeface="Times New Roman" pitchFamily="18" charset="0"/>
              </a:rPr>
              <a:t> </a:t>
            </a:r>
            <a:r>
              <a:rPr lang="vi-VN" sz="2200" smtClean="0">
                <a:solidFill>
                  <a:prstClr val="black"/>
                </a:solidFill>
                <a:cs typeface="Times New Roman" pitchFamily="18" charset="0"/>
              </a:rPr>
              <a:t>STEM.</a:t>
            </a:r>
            <a:endParaRPr lang="vi-VN" sz="2200" b="1">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18</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Tree>
    <p:extLst>
      <p:ext uri="{BB962C8B-B14F-4D97-AF65-F5344CB8AC3E}">
        <p14:creationId xmlns:p14="http://schemas.microsoft.com/office/powerpoint/2010/main" val="3287738448"/>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311128"/>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1.3.</a:t>
            </a:r>
            <a:r>
              <a:rPr lang="en-US" sz="2200" b="1" smtClean="0">
                <a:solidFill>
                  <a:prstClr val="black"/>
                </a:solidFill>
                <a:cs typeface="Times New Roman" pitchFamily="18" charset="0"/>
              </a:rPr>
              <a:t> </a:t>
            </a:r>
            <a:r>
              <a:rPr lang="en-US" sz="2200" b="1">
                <a:solidFill>
                  <a:prstClr val="black"/>
                </a:solidFill>
                <a:cs typeface="Times New Roman" pitchFamily="18" charset="0"/>
              </a:rPr>
              <a:t>C</a:t>
            </a:r>
            <a:r>
              <a:rPr lang="vi-VN" sz="2200" b="1" smtClean="0">
                <a:solidFill>
                  <a:prstClr val="black"/>
                </a:solidFill>
                <a:cs typeface="Times New Roman" pitchFamily="18" charset="0"/>
              </a:rPr>
              <a:t>ơ sở thiết kế, tổ chức các hoạt động giáo dục STEM</a:t>
            </a:r>
            <a:endParaRPr lang="en-US" sz="2200" b="1" smtClean="0">
              <a:solidFill>
                <a:prstClr val="black"/>
              </a:solidFill>
              <a:cs typeface="Times New Roman" pitchFamily="18" charset="0"/>
            </a:endParaRPr>
          </a:p>
          <a:p>
            <a:pPr algn="just">
              <a:lnSpc>
                <a:spcPct val="120000"/>
              </a:lnSpc>
              <a:tabLst>
                <a:tab pos="354013" algn="l"/>
              </a:tabLst>
            </a:pPr>
            <a:r>
              <a:rPr lang="en-US" sz="2200" b="1" smtClean="0">
                <a:solidFill>
                  <a:prstClr val="black"/>
                </a:solidFill>
                <a:cs typeface="Times New Roman" pitchFamily="18" charset="0"/>
              </a:rPr>
              <a:t>1.3.1. Quy </a:t>
            </a:r>
            <a:r>
              <a:rPr lang="en-US" sz="2200" b="1">
                <a:solidFill>
                  <a:prstClr val="black"/>
                </a:solidFill>
                <a:cs typeface="Times New Roman" pitchFamily="18" charset="0"/>
              </a:rPr>
              <a:t>trình </a:t>
            </a:r>
            <a:r>
              <a:rPr lang="en-US" sz="2200" b="1" smtClean="0">
                <a:solidFill>
                  <a:prstClr val="black"/>
                </a:solidFill>
                <a:cs typeface="Times New Roman" pitchFamily="18" charset="0"/>
              </a:rPr>
              <a:t>thiết </a:t>
            </a:r>
            <a:r>
              <a:rPr lang="en-US" sz="2200" b="1">
                <a:solidFill>
                  <a:prstClr val="black"/>
                </a:solidFill>
                <a:cs typeface="Times New Roman" pitchFamily="18" charset="0"/>
              </a:rPr>
              <a:t>kế </a:t>
            </a:r>
            <a:r>
              <a:rPr lang="en-US" sz="2200" b="1" smtClean="0">
                <a:solidFill>
                  <a:prstClr val="black"/>
                </a:solidFill>
                <a:cs typeface="Times New Roman" pitchFamily="18" charset="0"/>
              </a:rPr>
              <a:t> kĩ thuật</a:t>
            </a:r>
            <a:endParaRPr lang="en-US" sz="2200" b="1">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19</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3" name="Rounded Rectangle 2"/>
          <p:cNvSpPr/>
          <p:nvPr/>
        </p:nvSpPr>
        <p:spPr>
          <a:xfrm>
            <a:off x="4382677" y="929491"/>
            <a:ext cx="2232248" cy="36004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Xác định vấn đề</a:t>
            </a:r>
            <a:endParaRPr lang="en-US" sz="1600">
              <a:solidFill>
                <a:schemeClr val="tx1"/>
              </a:solidFill>
            </a:endParaRPr>
          </a:p>
        </p:txBody>
      </p:sp>
      <p:sp>
        <p:nvSpPr>
          <p:cNvPr id="9" name="Rounded Rectangle 8"/>
          <p:cNvSpPr/>
          <p:nvPr/>
        </p:nvSpPr>
        <p:spPr>
          <a:xfrm>
            <a:off x="4382677" y="1505554"/>
            <a:ext cx="2232248" cy="37815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Tìm hiểu tổng quan</a:t>
            </a:r>
            <a:endParaRPr lang="en-US" sz="1600">
              <a:solidFill>
                <a:schemeClr val="tx1"/>
              </a:solidFill>
            </a:endParaRPr>
          </a:p>
        </p:txBody>
      </p:sp>
      <p:sp>
        <p:nvSpPr>
          <p:cNvPr id="10" name="Rounded Rectangle 9"/>
          <p:cNvSpPr/>
          <p:nvPr/>
        </p:nvSpPr>
        <p:spPr>
          <a:xfrm>
            <a:off x="4382677" y="2081619"/>
            <a:ext cx="2232248" cy="32378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Xác định yêu cầu</a:t>
            </a:r>
            <a:endParaRPr lang="en-US" sz="1600">
              <a:solidFill>
                <a:schemeClr val="tx1"/>
              </a:solidFill>
            </a:endParaRPr>
          </a:p>
        </p:txBody>
      </p:sp>
      <p:sp>
        <p:nvSpPr>
          <p:cNvPr id="11" name="Rounded Rectangle 10"/>
          <p:cNvSpPr/>
          <p:nvPr/>
        </p:nvSpPr>
        <p:spPr>
          <a:xfrm>
            <a:off x="4405516" y="2575924"/>
            <a:ext cx="2232248" cy="49523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Đề xuất, đánh giá, lựa chọn giải pháp</a:t>
            </a:r>
            <a:endParaRPr lang="en-US" sz="1600">
              <a:solidFill>
                <a:schemeClr val="tx1"/>
              </a:solidFill>
            </a:endParaRPr>
          </a:p>
        </p:txBody>
      </p:sp>
      <p:sp>
        <p:nvSpPr>
          <p:cNvPr id="12" name="Rounded Rectangle 11"/>
          <p:cNvSpPr/>
          <p:nvPr/>
        </p:nvSpPr>
        <p:spPr>
          <a:xfrm>
            <a:off x="4405516" y="3305889"/>
            <a:ext cx="2232248" cy="61231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Xây dựng nguyên mẫu cho giải pháp</a:t>
            </a:r>
            <a:endParaRPr lang="en-US" sz="1600">
              <a:solidFill>
                <a:schemeClr val="tx1"/>
              </a:solidFill>
            </a:endParaRPr>
          </a:p>
        </p:txBody>
      </p:sp>
      <p:sp>
        <p:nvSpPr>
          <p:cNvPr id="13" name="Rounded Rectangle 12"/>
          <p:cNvSpPr/>
          <p:nvPr/>
        </p:nvSpPr>
        <p:spPr>
          <a:xfrm>
            <a:off x="4387303" y="4206236"/>
            <a:ext cx="2250464" cy="50405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Kiểm chứng giải pháp</a:t>
            </a:r>
            <a:endParaRPr lang="en-US" sz="1600">
              <a:solidFill>
                <a:schemeClr val="tx1"/>
              </a:solidFill>
            </a:endParaRPr>
          </a:p>
        </p:txBody>
      </p:sp>
      <p:sp>
        <p:nvSpPr>
          <p:cNvPr id="14" name="Rounded Rectangle 13"/>
          <p:cNvSpPr/>
          <p:nvPr/>
        </p:nvSpPr>
        <p:spPr>
          <a:xfrm>
            <a:off x="5773668" y="4854308"/>
            <a:ext cx="2736304" cy="64872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Một phần hoặc không đáp ứng yêu cầu</a:t>
            </a:r>
            <a:endParaRPr lang="en-US" sz="1600">
              <a:solidFill>
                <a:schemeClr val="tx1"/>
              </a:solidFill>
            </a:endParaRPr>
          </a:p>
        </p:txBody>
      </p:sp>
      <p:sp>
        <p:nvSpPr>
          <p:cNvPr id="15" name="Rounded Rectangle 14"/>
          <p:cNvSpPr/>
          <p:nvPr/>
        </p:nvSpPr>
        <p:spPr>
          <a:xfrm>
            <a:off x="3098000" y="4940516"/>
            <a:ext cx="2099611" cy="50470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Đáp ứng yêu cầu</a:t>
            </a:r>
            <a:endParaRPr lang="en-US" sz="1600">
              <a:solidFill>
                <a:schemeClr val="tx1"/>
              </a:solidFill>
            </a:endParaRPr>
          </a:p>
        </p:txBody>
      </p:sp>
      <p:sp>
        <p:nvSpPr>
          <p:cNvPr id="16" name="Rounded Rectangle 15"/>
          <p:cNvSpPr/>
          <p:nvPr/>
        </p:nvSpPr>
        <p:spPr>
          <a:xfrm>
            <a:off x="4538163" y="5588588"/>
            <a:ext cx="2099611" cy="50470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Công bố kết quả</a:t>
            </a:r>
            <a:endParaRPr lang="en-US" sz="1600">
              <a:solidFill>
                <a:schemeClr val="tx1"/>
              </a:solidFill>
            </a:endParaRPr>
          </a:p>
        </p:txBody>
      </p:sp>
      <p:cxnSp>
        <p:nvCxnSpPr>
          <p:cNvPr id="6" name="Straight Arrow Connector 5"/>
          <p:cNvCxnSpPr/>
          <p:nvPr/>
        </p:nvCxnSpPr>
        <p:spPr>
          <a:xfrm>
            <a:off x="5606811" y="1288962"/>
            <a:ext cx="0" cy="180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610452" y="2405407"/>
            <a:ext cx="0" cy="144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580112" y="3071145"/>
            <a:ext cx="0" cy="234744"/>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566408" y="3932499"/>
            <a:ext cx="0" cy="234743"/>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6630164" y="4593068"/>
            <a:ext cx="365760" cy="274320"/>
          </a:xfrm>
          <a:custGeom>
            <a:avLst/>
            <a:gdLst>
              <a:gd name="connsiteX0" fmla="*/ 0 w 365760"/>
              <a:gd name="connsiteY0" fmla="*/ 0 h 548640"/>
              <a:gd name="connsiteX1" fmla="*/ 365760 w 365760"/>
              <a:gd name="connsiteY1" fmla="*/ 0 h 548640"/>
              <a:gd name="connsiteX2" fmla="*/ 365760 w 365760"/>
              <a:gd name="connsiteY2" fmla="*/ 548640 h 548640"/>
            </a:gdLst>
            <a:ahLst/>
            <a:cxnLst>
              <a:cxn ang="0">
                <a:pos x="connsiteX0" y="connsiteY0"/>
              </a:cxn>
              <a:cxn ang="0">
                <a:pos x="connsiteX1" y="connsiteY1"/>
              </a:cxn>
              <a:cxn ang="0">
                <a:pos x="connsiteX2" y="connsiteY2"/>
              </a:cxn>
            </a:cxnLst>
            <a:rect l="l" t="t" r="r" b="b"/>
            <a:pathLst>
              <a:path w="365760" h="548640">
                <a:moveTo>
                  <a:pt x="0" y="0"/>
                </a:moveTo>
                <a:lnTo>
                  <a:pt x="365760" y="0"/>
                </a:lnTo>
                <a:lnTo>
                  <a:pt x="365760" y="54864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4" name="Freeform 23"/>
          <p:cNvSpPr/>
          <p:nvPr/>
        </p:nvSpPr>
        <p:spPr>
          <a:xfrm>
            <a:off x="3917444" y="4577828"/>
            <a:ext cx="472440" cy="362688"/>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5" name="Freeform 24"/>
          <p:cNvSpPr/>
          <p:nvPr/>
        </p:nvSpPr>
        <p:spPr>
          <a:xfrm rot="16200000">
            <a:off x="4030065" y="5307180"/>
            <a:ext cx="368389" cy="670560"/>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6" name="Freeform 25"/>
          <p:cNvSpPr/>
          <p:nvPr/>
        </p:nvSpPr>
        <p:spPr>
          <a:xfrm rot="5400000" flipH="1">
            <a:off x="6773619" y="5351947"/>
            <a:ext cx="368389" cy="670560"/>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7" name="Rounded Rectangle 26"/>
          <p:cNvSpPr/>
          <p:nvPr/>
        </p:nvSpPr>
        <p:spPr>
          <a:xfrm>
            <a:off x="7273064" y="3071147"/>
            <a:ext cx="1764000" cy="109669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Thay đổi thiết kế, nguyên mẫu, kiểm chứng giải pháp mới</a:t>
            </a:r>
            <a:endParaRPr lang="en-US" sz="1600">
              <a:solidFill>
                <a:schemeClr val="tx1"/>
              </a:solidFill>
            </a:endParaRPr>
          </a:p>
        </p:txBody>
      </p:sp>
      <p:sp>
        <p:nvSpPr>
          <p:cNvPr id="28" name="Freeform 27"/>
          <p:cNvSpPr/>
          <p:nvPr/>
        </p:nvSpPr>
        <p:spPr>
          <a:xfrm>
            <a:off x="6630164" y="3602468"/>
            <a:ext cx="655320" cy="990600"/>
          </a:xfrm>
          <a:custGeom>
            <a:avLst/>
            <a:gdLst>
              <a:gd name="connsiteX0" fmla="*/ 0 w 655320"/>
              <a:gd name="connsiteY0" fmla="*/ 0 h 990600"/>
              <a:gd name="connsiteX1" fmla="*/ 655320 w 655320"/>
              <a:gd name="connsiteY1" fmla="*/ 15240 h 990600"/>
              <a:gd name="connsiteX2" fmla="*/ 15240 w 655320"/>
              <a:gd name="connsiteY2" fmla="*/ 990600 h 990600"/>
            </a:gdLst>
            <a:ahLst/>
            <a:cxnLst>
              <a:cxn ang="0">
                <a:pos x="connsiteX0" y="connsiteY0"/>
              </a:cxn>
              <a:cxn ang="0">
                <a:pos x="connsiteX1" y="connsiteY1"/>
              </a:cxn>
              <a:cxn ang="0">
                <a:pos x="connsiteX2" y="connsiteY2"/>
              </a:cxn>
            </a:cxnLst>
            <a:rect l="l" t="t" r="r" b="b"/>
            <a:pathLst>
              <a:path w="655320" h="990600">
                <a:moveTo>
                  <a:pt x="0" y="0"/>
                </a:moveTo>
                <a:lnTo>
                  <a:pt x="655320" y="15240"/>
                </a:lnTo>
                <a:lnTo>
                  <a:pt x="15240" y="990600"/>
                </a:lnTo>
              </a:path>
            </a:pathLst>
          </a:custGeom>
          <a:ln>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9" name="Freeform 28"/>
          <p:cNvSpPr/>
          <p:nvPr/>
        </p:nvSpPr>
        <p:spPr>
          <a:xfrm rot="5400000">
            <a:off x="7478164" y="1871158"/>
            <a:ext cx="336759" cy="2063223"/>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32" name="Rectangle 31"/>
          <p:cNvSpPr/>
          <p:nvPr/>
        </p:nvSpPr>
        <p:spPr>
          <a:xfrm>
            <a:off x="3307065" y="6180052"/>
            <a:ext cx="4606774" cy="369332"/>
          </a:xfrm>
          <a:prstGeom prst="rect">
            <a:avLst/>
          </a:prstGeom>
        </p:spPr>
        <p:txBody>
          <a:bodyPr wrap="none">
            <a:spAutoFit/>
          </a:bodyPr>
          <a:lstStyle/>
          <a:p>
            <a:r>
              <a:rPr lang="en-US" i="1"/>
              <a:t>Quy </a:t>
            </a:r>
            <a:r>
              <a:rPr lang="vi-VN" i="1"/>
              <a:t>trình thiết kế kĩ thuật </a:t>
            </a:r>
            <a:r>
              <a:rPr lang="en-US" i="1"/>
              <a:t>trong </a:t>
            </a:r>
            <a:r>
              <a:rPr lang="vi-VN" i="1"/>
              <a:t>giáo dục </a:t>
            </a:r>
            <a:r>
              <a:rPr lang="en-US" i="1"/>
              <a:t>STEM</a:t>
            </a:r>
          </a:p>
        </p:txBody>
      </p:sp>
      <p:sp>
        <p:nvSpPr>
          <p:cNvPr id="31" name="Frame 30">
            <a:hlinkClick r:id="rId3" action="ppaction://hlinkfile"/>
          </p:cNvPr>
          <p:cNvSpPr/>
          <p:nvPr/>
        </p:nvSpPr>
        <p:spPr>
          <a:xfrm>
            <a:off x="8386466" y="6409904"/>
            <a:ext cx="324000" cy="288000"/>
          </a:xfrm>
          <a:prstGeom prst="frame">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3" name="Straight Arrow Connector 32"/>
          <p:cNvCxnSpPr/>
          <p:nvPr/>
        </p:nvCxnSpPr>
        <p:spPr>
          <a:xfrm>
            <a:off x="5606811" y="1880450"/>
            <a:ext cx="0" cy="216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3528" y="1319293"/>
            <a:ext cx="3555442" cy="3139321"/>
          </a:xfrm>
          <a:prstGeom prst="rect">
            <a:avLst/>
          </a:prstGeom>
          <a:noFill/>
        </p:spPr>
        <p:txBody>
          <a:bodyPr wrap="square" rtlCol="0">
            <a:spAutoFit/>
          </a:bodyPr>
          <a:lstStyle/>
          <a:p>
            <a:pPr algn="just"/>
            <a:r>
              <a:rPr lang="en-US" sz="2200" smtClean="0"/>
              <a:t>   </a:t>
            </a:r>
            <a:r>
              <a:rPr lang="vi-VN" sz="2200" smtClean="0"/>
              <a:t>Thiết </a:t>
            </a:r>
            <a:r>
              <a:rPr lang="vi-VN" sz="2200"/>
              <a:t>kế kĩ thuật là quá trình sáng tạo ra một sản phẩm, một hệ thống, hoặc quá trình để đáp ứng nhu cầu mong muốn</a:t>
            </a:r>
          </a:p>
          <a:p>
            <a:pPr algn="just"/>
            <a:r>
              <a:rPr lang="en-US" sz="2200" smtClean="0"/>
              <a:t>   </a:t>
            </a:r>
            <a:r>
              <a:rPr lang="vi-VN" sz="2200" smtClean="0"/>
              <a:t>Quá </a:t>
            </a:r>
            <a:r>
              <a:rPr lang="vi-VN" sz="2200"/>
              <a:t>trình thiết kế kĩ thuật là một loạt các bước mà người làm kĩ thuật thực hiện để đưa ra giải pháp cho một vấn đề.</a:t>
            </a:r>
            <a:endParaRPr lang="en-US" sz="2200"/>
          </a:p>
        </p:txBody>
      </p:sp>
    </p:spTree>
    <p:extLst>
      <p:ext uri="{BB962C8B-B14F-4D97-AF65-F5344CB8AC3E}">
        <p14:creationId xmlns:p14="http://schemas.microsoft.com/office/powerpoint/2010/main" val="3691244577"/>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491497" y="6147888"/>
            <a:ext cx="576064" cy="338554"/>
          </a:xfrm>
          <a:prstGeom prst="rect">
            <a:avLst/>
          </a:prstGeom>
          <a:noFill/>
        </p:spPr>
        <p:txBody>
          <a:bodyPr wrap="square" rtlCol="0">
            <a:spAutoFit/>
          </a:bodyPr>
          <a:lstStyle/>
          <a:p>
            <a:r>
              <a:rPr lang="en-US" sz="1600">
                <a:solidFill>
                  <a:srgbClr val="C00000"/>
                </a:solidFill>
                <a:cs typeface="Times New Roman" pitchFamily="18" charset="0"/>
              </a:rPr>
              <a:t>2</a:t>
            </a:r>
          </a:p>
        </p:txBody>
      </p:sp>
      <p:sp>
        <p:nvSpPr>
          <p:cNvPr id="19" name="L-Shape 18"/>
          <p:cNvSpPr/>
          <p:nvPr/>
        </p:nvSpPr>
        <p:spPr>
          <a:xfrm rot="5400000">
            <a:off x="9296" y="1264"/>
            <a:ext cx="720000" cy="756000"/>
          </a:xfrm>
          <a:prstGeom prst="corner">
            <a:avLst/>
          </a:prstGeom>
          <a:gradFill flip="none" rotWithShape="1">
            <a:gsLst>
              <a:gs pos="18000">
                <a:schemeClr val="accent1"/>
              </a:gs>
              <a:gs pos="50000">
                <a:schemeClr val="accent1">
                  <a:tint val="44500"/>
                  <a:satMod val="160000"/>
                </a:schemeClr>
              </a:gs>
              <a:gs pos="100000">
                <a:schemeClr val="accent1">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L-Shape 22"/>
          <p:cNvSpPr/>
          <p:nvPr/>
        </p:nvSpPr>
        <p:spPr>
          <a:xfrm rot="16200000">
            <a:off x="8406432" y="6113653"/>
            <a:ext cx="792000" cy="684000"/>
          </a:xfrm>
          <a:prstGeom prst="corner">
            <a:avLst/>
          </a:prstGeom>
          <a:gradFill flip="none" rotWithShape="1">
            <a:gsLst>
              <a:gs pos="10000">
                <a:schemeClr val="accent1"/>
              </a:gs>
              <a:gs pos="62000">
                <a:schemeClr val="accent1">
                  <a:tint val="44500"/>
                  <a:satMod val="160000"/>
                </a:schemeClr>
              </a:gs>
              <a:gs pos="100000">
                <a:schemeClr val="accent1">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1331642" y="-27384"/>
            <a:ext cx="6192687" cy="400110"/>
          </a:xfrm>
          <a:prstGeom prst="rect">
            <a:avLst/>
          </a:prstGeom>
        </p:spPr>
        <p:txBody>
          <a:bodyPr wrap="square">
            <a:spAutoFit/>
          </a:bodyPr>
          <a:lstStyle/>
          <a:p>
            <a:pPr algn="ctr"/>
            <a:r>
              <a:rPr lang="vi-VN" sz="2000" b="1" smtClean="0">
                <a:solidFill>
                  <a:schemeClr val="bg1"/>
                </a:solidFill>
                <a:latin typeface="Times New Roman" pitchFamily="18" charset="0"/>
                <a:cs typeface="Times New Roman" pitchFamily="18" charset="0"/>
              </a:rPr>
              <a:t>GIÁO DỤC STEM TRONG </a:t>
            </a:r>
            <a:r>
              <a:rPr lang="en-US" sz="2000" b="1" smtClean="0">
                <a:solidFill>
                  <a:schemeClr val="bg1"/>
                </a:solidFill>
                <a:latin typeface="Times New Roman" pitchFamily="18" charset="0"/>
                <a:cs typeface="Times New Roman" pitchFamily="18" charset="0"/>
              </a:rPr>
              <a:t>CHƯƠNG TRÌNH GDPT </a:t>
            </a:r>
            <a:r>
              <a:rPr lang="vi-VN" sz="2000" b="1" smtClean="0">
                <a:solidFill>
                  <a:schemeClr val="bg1"/>
                </a:solidFill>
                <a:latin typeface="Times New Roman" pitchFamily="18" charset="0"/>
                <a:cs typeface="Times New Roman" pitchFamily="18" charset="0"/>
              </a:rPr>
              <a:t> </a:t>
            </a:r>
            <a:endParaRPr lang="en-US" sz="2000">
              <a:solidFill>
                <a:schemeClr val="bg1"/>
              </a:solidFill>
            </a:endParaRPr>
          </a:p>
        </p:txBody>
      </p:sp>
      <p:sp>
        <p:nvSpPr>
          <p:cNvPr id="5" name="Rectangle 4"/>
          <p:cNvSpPr/>
          <p:nvPr/>
        </p:nvSpPr>
        <p:spPr>
          <a:xfrm>
            <a:off x="145456" y="836714"/>
            <a:ext cx="8850668" cy="3419398"/>
          </a:xfrm>
          <a:prstGeom prst="rect">
            <a:avLst/>
          </a:prstGeom>
          <a:solidFill>
            <a:srgbClr val="DDDDDD"/>
          </a:solidFill>
          <a:ln>
            <a:solidFill>
              <a:schemeClr val="accent1"/>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sz="2300" b="1" smtClean="0"/>
              <a:t>GIỚI THIỆU VỀ CHƯƠNG TRÌNH BỒI DƯỠNG</a:t>
            </a:r>
            <a:r>
              <a:rPr lang="en-US" sz="2300" b="1" smtClean="0"/>
              <a:t> </a:t>
            </a:r>
          </a:p>
          <a:p>
            <a:pPr algn="just">
              <a:lnSpc>
                <a:spcPct val="120000"/>
              </a:lnSpc>
              <a:tabLst>
                <a:tab pos="357188" algn="l"/>
              </a:tabLst>
            </a:pPr>
            <a:r>
              <a:rPr lang="en-US" sz="2300"/>
              <a:t>	</a:t>
            </a:r>
            <a:endParaRPr lang="en-US" sz="2300" smtClean="0"/>
          </a:p>
          <a:p>
            <a:pPr algn="just">
              <a:lnSpc>
                <a:spcPct val="120000"/>
              </a:lnSpc>
              <a:tabLst>
                <a:tab pos="357188" algn="l"/>
              </a:tabLst>
            </a:pPr>
            <a:r>
              <a:rPr lang="en-US" sz="2300"/>
              <a:t>	</a:t>
            </a:r>
            <a:r>
              <a:rPr lang="en-US" sz="2300" smtClean="0"/>
              <a:t>Chương trình</a:t>
            </a:r>
            <a:r>
              <a:rPr lang="vi-VN" sz="2300" smtClean="0"/>
              <a:t> </a:t>
            </a:r>
            <a:r>
              <a:rPr lang="vi-VN" sz="2300"/>
              <a:t>cung cấp những cơ sở lí luận </a:t>
            </a:r>
            <a:r>
              <a:rPr lang="en-US" sz="2300" smtClean="0"/>
              <a:t>cơ bản</a:t>
            </a:r>
            <a:r>
              <a:rPr lang="vi-VN" sz="2300" smtClean="0"/>
              <a:t>, </a:t>
            </a:r>
            <a:r>
              <a:rPr lang="vi-VN" sz="2300"/>
              <a:t>định hướng tổ chức hoạt động dạy học và thực tiễn giáo dục STEM ở cấp </a:t>
            </a:r>
            <a:r>
              <a:rPr lang="en-US" sz="2300" smtClean="0"/>
              <a:t>THPT.</a:t>
            </a:r>
            <a:endParaRPr lang="vi-VN" sz="2300"/>
          </a:p>
          <a:p>
            <a:pPr algn="just">
              <a:lnSpc>
                <a:spcPct val="120000"/>
              </a:lnSpc>
              <a:tabLst>
                <a:tab pos="357188" algn="l"/>
              </a:tabLst>
            </a:pPr>
            <a:r>
              <a:rPr lang="en-US" sz="2300" smtClean="0"/>
              <a:t>	</a:t>
            </a:r>
            <a:r>
              <a:rPr lang="vi-VN" sz="2300" smtClean="0"/>
              <a:t>Tài </a:t>
            </a:r>
            <a:r>
              <a:rPr lang="vi-VN" sz="2300"/>
              <a:t>liệu tập trung vào những vấn đề thiết yếu: Khái niệm và mục tiêu giáo dục STEM; Định hướng tích hợp trong các môn học; Quy trình thiết kế bài dạy và đánh giá; Kế hoạch dạy học theo chủ đề; Cùng với các ví dụ </a:t>
            </a:r>
            <a:r>
              <a:rPr lang="vi-VN" sz="2300">
                <a:solidFill>
                  <a:srgbClr val="0070C0"/>
                </a:solidFill>
              </a:rPr>
              <a:t>minh </a:t>
            </a:r>
            <a:r>
              <a:rPr lang="en-US" sz="2300" smtClean="0">
                <a:solidFill>
                  <a:srgbClr val="0070C0"/>
                </a:solidFill>
              </a:rPr>
              <a:t>họa</a:t>
            </a:r>
            <a:r>
              <a:rPr lang="vi-VN" sz="2300" smtClean="0">
                <a:solidFill>
                  <a:srgbClr val="0070C0"/>
                </a:solidFill>
              </a:rPr>
              <a:t> </a:t>
            </a:r>
            <a:r>
              <a:rPr lang="vi-VN" sz="2300"/>
              <a:t>sát với chương trình, có tính thực </a:t>
            </a:r>
            <a:r>
              <a:rPr lang="vi-VN" sz="2300" smtClean="0"/>
              <a:t>tiễn</a:t>
            </a:r>
            <a:r>
              <a:rPr lang="en-US" sz="2300" smtClean="0"/>
              <a:t> …</a:t>
            </a:r>
            <a:endParaRPr lang="vi-VN" sz="2300"/>
          </a:p>
        </p:txBody>
      </p:sp>
    </p:spTree>
    <p:extLst>
      <p:ext uri="{BB962C8B-B14F-4D97-AF65-F5344CB8AC3E}">
        <p14:creationId xmlns:p14="http://schemas.microsoft.com/office/powerpoint/2010/main" val="186598158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56528"/>
            <a:ext cx="8784976" cy="904863"/>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latin typeface="+mj-lt"/>
                <a:cs typeface="Times New Roman" pitchFamily="18" charset="0"/>
              </a:rPr>
              <a:t>1.3.</a:t>
            </a:r>
            <a:r>
              <a:rPr lang="en-US" sz="2200" b="1" smtClean="0">
                <a:solidFill>
                  <a:prstClr val="black"/>
                </a:solidFill>
                <a:latin typeface="+mj-lt"/>
                <a:cs typeface="Times New Roman" pitchFamily="18" charset="0"/>
              </a:rPr>
              <a:t> </a:t>
            </a:r>
            <a:r>
              <a:rPr lang="en-US" sz="2200" b="1">
                <a:solidFill>
                  <a:prstClr val="black"/>
                </a:solidFill>
                <a:latin typeface="+mj-lt"/>
                <a:cs typeface="Times New Roman" pitchFamily="18" charset="0"/>
              </a:rPr>
              <a:t>C</a:t>
            </a:r>
            <a:r>
              <a:rPr lang="vi-VN" sz="2200" b="1" smtClean="0">
                <a:solidFill>
                  <a:prstClr val="black"/>
                </a:solidFill>
                <a:latin typeface="+mj-lt"/>
                <a:cs typeface="Times New Roman" pitchFamily="18" charset="0"/>
              </a:rPr>
              <a:t>ơ sở thiết kế, tổ chức các hoạt động giáo dục STEM</a:t>
            </a:r>
            <a:endParaRPr lang="en-US" sz="2200" b="1" smtClean="0">
              <a:solidFill>
                <a:prstClr val="black"/>
              </a:solidFill>
              <a:latin typeface="+mj-lt"/>
              <a:cs typeface="Times New Roman" pitchFamily="18" charset="0"/>
            </a:endParaRPr>
          </a:p>
          <a:p>
            <a:pPr algn="just">
              <a:lnSpc>
                <a:spcPct val="120000"/>
              </a:lnSpc>
              <a:tabLst>
                <a:tab pos="354013" algn="l"/>
              </a:tabLst>
            </a:pPr>
            <a:r>
              <a:rPr lang="en-US" sz="2200" b="1" smtClean="0">
                <a:solidFill>
                  <a:prstClr val="black"/>
                </a:solidFill>
                <a:latin typeface="Times New Roman" pitchFamily="18" charset="0"/>
                <a:cs typeface="Times New Roman" pitchFamily="18" charset="0"/>
              </a:rPr>
              <a:t>1.3.1. Quy </a:t>
            </a:r>
            <a:r>
              <a:rPr lang="en-US" sz="2200" b="1">
                <a:solidFill>
                  <a:prstClr val="black"/>
                </a:solidFill>
                <a:latin typeface="Times New Roman" pitchFamily="18" charset="0"/>
                <a:cs typeface="Times New Roman" pitchFamily="18" charset="0"/>
              </a:rPr>
              <a:t>trình </a:t>
            </a:r>
            <a:r>
              <a:rPr lang="en-US" sz="2200" b="1" smtClean="0">
                <a:solidFill>
                  <a:prstClr val="black"/>
                </a:solidFill>
                <a:latin typeface="Times New Roman" pitchFamily="18" charset="0"/>
                <a:cs typeface="Times New Roman" pitchFamily="18" charset="0"/>
              </a:rPr>
              <a:t>thiết </a:t>
            </a:r>
            <a:r>
              <a:rPr lang="en-US" sz="2200" b="1">
                <a:solidFill>
                  <a:prstClr val="black"/>
                </a:solidFill>
                <a:latin typeface="Times New Roman" pitchFamily="18" charset="0"/>
                <a:cs typeface="Times New Roman" pitchFamily="18" charset="0"/>
              </a:rPr>
              <a:t>kế </a:t>
            </a:r>
            <a:r>
              <a:rPr lang="en-US" sz="2200" b="1" smtClean="0">
                <a:solidFill>
                  <a:prstClr val="black"/>
                </a:solidFill>
                <a:latin typeface="Times New Roman" pitchFamily="18" charset="0"/>
                <a:cs typeface="Times New Roman" pitchFamily="18" charset="0"/>
              </a:rPr>
              <a:t> kĩ thuật</a:t>
            </a:r>
            <a:r>
              <a:rPr lang="en-US" sz="2200" smtClean="0">
                <a:solidFill>
                  <a:prstClr val="black"/>
                </a:solidFill>
                <a:latin typeface="+mj-lt"/>
                <a:cs typeface="Times New Roman" pitchFamily="18" charset="0"/>
              </a:rPr>
              <a:t>	</a:t>
            </a:r>
            <a:endParaRPr lang="vi-VN" sz="2200" b="1">
              <a:solidFill>
                <a:prstClr val="black"/>
              </a:solidFill>
              <a:latin typeface="+mj-lt"/>
              <a:cs typeface="Times New Roman" pitchFamily="18" charset="0"/>
            </a:endParaRPr>
          </a:p>
        </p:txBody>
      </p:sp>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14000"/>
                    </a14:imgEffect>
                  </a14:imgLayer>
                </a14:imgProps>
              </a:ext>
              <a:ext uri="{28A0092B-C50C-407E-A947-70E740481C1C}">
                <a14:useLocalDpi xmlns:a14="http://schemas.microsoft.com/office/drawing/2010/main" val="0"/>
              </a:ext>
            </a:extLst>
          </a:blip>
          <a:srcRect/>
          <a:stretch>
            <a:fillRect/>
          </a:stretch>
        </p:blipFill>
        <p:spPr bwMode="auto">
          <a:xfrm>
            <a:off x="643776" y="821857"/>
            <a:ext cx="8104687"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3568" y="2348880"/>
            <a:ext cx="2088232" cy="1107996"/>
          </a:xfrm>
          <a:prstGeom prst="rect">
            <a:avLst/>
          </a:prstGeom>
          <a:noFill/>
        </p:spPr>
        <p:txBody>
          <a:bodyPr wrap="square" rtlCol="0">
            <a:spAutoFit/>
          </a:bodyPr>
          <a:lstStyle/>
          <a:p>
            <a:pPr algn="just"/>
            <a:r>
              <a:rPr lang="en-US" sz="2200">
                <a:latin typeface="Times New Roman" pitchFamily="18" charset="0"/>
                <a:cs typeface="Times New Roman" pitchFamily="18" charset="0"/>
              </a:rPr>
              <a:t>Con đường dạy dạy những ứng dụng KTVL</a:t>
            </a:r>
          </a:p>
        </p:txBody>
      </p:sp>
    </p:spTree>
    <p:extLst>
      <p:ext uri="{BB962C8B-B14F-4D97-AF65-F5344CB8AC3E}">
        <p14:creationId xmlns:p14="http://schemas.microsoft.com/office/powerpoint/2010/main" val="3463608571"/>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3"/>
            <a:ext cx="8784976" cy="1717393"/>
          </a:xfrm>
          <a:prstGeom prst="rect">
            <a:avLst/>
          </a:prstGeom>
          <a:noFill/>
        </p:spPr>
        <p:txBody>
          <a:bodyPr wrap="square" rtlCol="0">
            <a:spAutoFit/>
          </a:bodyPr>
          <a:lstStyle/>
          <a:p>
            <a:pPr algn="ctr">
              <a:lnSpc>
                <a:spcPct val="120000"/>
              </a:lnSpc>
              <a:tabLst>
                <a:tab pos="354013" algn="l"/>
              </a:tabLst>
            </a:pPr>
            <a:r>
              <a:rPr lang="vi-VN" sz="2200" b="1">
                <a:solidFill>
                  <a:prstClr val="black"/>
                </a:solidFill>
                <a:latin typeface="+mj-lt"/>
                <a:cs typeface="Times New Roman" pitchFamily="18" charset="0"/>
              </a:rPr>
              <a:t>CHƯƠNG 1: MỘT SỐ VẤN ĐỀ CƠ BẢN VỀ GIÁO DỤC STEM</a:t>
            </a:r>
          </a:p>
          <a:p>
            <a:pPr algn="just">
              <a:lnSpc>
                <a:spcPct val="120000"/>
              </a:lnSpc>
              <a:tabLst>
                <a:tab pos="354013" algn="l"/>
              </a:tabLst>
            </a:pPr>
            <a:r>
              <a:rPr lang="vi-VN" sz="2200" b="1" smtClean="0">
                <a:solidFill>
                  <a:prstClr val="black"/>
                </a:solidFill>
                <a:latin typeface="+mj-lt"/>
                <a:cs typeface="Times New Roman" pitchFamily="18" charset="0"/>
              </a:rPr>
              <a:t>1.3.</a:t>
            </a:r>
            <a:r>
              <a:rPr lang="en-US" sz="2200" b="1" smtClean="0">
                <a:solidFill>
                  <a:prstClr val="black"/>
                </a:solidFill>
                <a:latin typeface="+mj-lt"/>
                <a:cs typeface="Times New Roman" pitchFamily="18" charset="0"/>
              </a:rPr>
              <a:t> C</a:t>
            </a:r>
            <a:r>
              <a:rPr lang="vi-VN" sz="2200" b="1" smtClean="0">
                <a:solidFill>
                  <a:prstClr val="black"/>
                </a:solidFill>
                <a:latin typeface="+mj-lt"/>
                <a:cs typeface="Times New Roman" pitchFamily="18" charset="0"/>
              </a:rPr>
              <a:t>ơ sở thiết kế, tổ chức các hoạt động giáo dục STEM</a:t>
            </a:r>
            <a:endParaRPr lang="en-US" sz="2200" b="1" smtClean="0">
              <a:solidFill>
                <a:prstClr val="black"/>
              </a:solidFill>
              <a:latin typeface="+mj-lt"/>
              <a:cs typeface="Times New Roman" pitchFamily="18" charset="0"/>
            </a:endParaRPr>
          </a:p>
          <a:p>
            <a:pPr algn="just">
              <a:lnSpc>
                <a:spcPct val="120000"/>
              </a:lnSpc>
              <a:tabLst>
                <a:tab pos="354013" algn="l"/>
              </a:tabLst>
            </a:pPr>
            <a:r>
              <a:rPr lang="en-US" sz="2200" b="1" smtClean="0">
                <a:solidFill>
                  <a:prstClr val="black"/>
                </a:solidFill>
                <a:latin typeface="Times New Roman" pitchFamily="18" charset="0"/>
                <a:cs typeface="Times New Roman" pitchFamily="18" charset="0"/>
              </a:rPr>
              <a:t>1.3.2. </a:t>
            </a:r>
            <a:r>
              <a:rPr lang="vi-VN" sz="2200" b="1">
                <a:solidFill>
                  <a:prstClr val="black"/>
                </a:solidFill>
                <a:latin typeface="+mj-lt"/>
                <a:cs typeface="Times New Roman" pitchFamily="18" charset="0"/>
              </a:rPr>
              <a:t>Phương pháp khoa </a:t>
            </a:r>
            <a:r>
              <a:rPr lang="vi-VN" sz="2200" b="1" smtClean="0">
                <a:solidFill>
                  <a:prstClr val="black"/>
                </a:solidFill>
                <a:latin typeface="+mj-lt"/>
                <a:cs typeface="Times New Roman" pitchFamily="18" charset="0"/>
              </a:rPr>
              <a:t>học</a:t>
            </a:r>
            <a:endParaRPr lang="en-US" sz="2200" b="1" smtClean="0">
              <a:solidFill>
                <a:prstClr val="black"/>
              </a:solidFill>
              <a:latin typeface="+mj-lt"/>
              <a:cs typeface="Times New Roman" pitchFamily="18" charset="0"/>
            </a:endParaRPr>
          </a:p>
          <a:p>
            <a:pPr algn="just">
              <a:lnSpc>
                <a:spcPct val="120000"/>
              </a:lnSpc>
              <a:tabLst>
                <a:tab pos="354013" algn="l"/>
              </a:tabLst>
            </a:pPr>
            <a:r>
              <a:rPr lang="en-US" sz="2200" b="1" smtClean="0">
                <a:solidFill>
                  <a:prstClr val="black"/>
                </a:solidFill>
                <a:latin typeface="+mj-lt"/>
                <a:cs typeface="Times New Roman" pitchFamily="18" charset="0"/>
              </a:rPr>
              <a:t> </a:t>
            </a:r>
            <a:r>
              <a:rPr lang="vi-VN" sz="2200" b="1">
                <a:solidFill>
                  <a:prstClr val="black"/>
                </a:solidFill>
                <a:latin typeface="+mj-lt"/>
                <a:cs typeface="Times New Roman" pitchFamily="18" charset="0"/>
              </a:rPr>
              <a:t>Phương pháp </a:t>
            </a:r>
            <a:r>
              <a:rPr lang="en-US" sz="2200" b="1" smtClean="0">
                <a:solidFill>
                  <a:prstClr val="black"/>
                </a:solidFill>
                <a:latin typeface="Times New Roman" pitchFamily="18" charset="0"/>
                <a:cs typeface="Times New Roman" pitchFamily="18" charset="0"/>
              </a:rPr>
              <a:t>thực nghiệm trong dạy học</a:t>
            </a:r>
            <a:r>
              <a:rPr lang="en-US" sz="2200" smtClean="0">
                <a:solidFill>
                  <a:prstClr val="black"/>
                </a:solidFill>
                <a:latin typeface="+mj-lt"/>
                <a:cs typeface="Times New Roman" pitchFamily="18" charset="0"/>
              </a:rPr>
              <a:t>	</a:t>
            </a:r>
            <a:endParaRPr lang="vi-VN" sz="2200" b="1">
              <a:solidFill>
                <a:prstClr val="black"/>
              </a:solidFill>
              <a:latin typeface="+mj-lt"/>
              <a:cs typeface="Times New Roman" pitchFamily="18" charset="0"/>
            </a:endParaRPr>
          </a:p>
        </p:txBody>
      </p:sp>
      <p:sp>
        <p:nvSpPr>
          <p:cNvPr id="7" name="Slide Number Placeholder 2">
            <a:hlinkClick r:id="rId3" action="ppaction://hlinkfile"/>
          </p:cNvPr>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21</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latin typeface="Times New Roman" pitchFamily="18" charset="0"/>
                <a:cs typeface="Times New Roman" pitchFamily="18" charset="0"/>
              </a:rPr>
              <a:t>GIÁO DỤC STEM TRONG </a:t>
            </a:r>
            <a:r>
              <a:rPr lang="en-US" b="1" smtClean="0">
                <a:latin typeface="Times New Roman" pitchFamily="18" charset="0"/>
                <a:cs typeface="Times New Roman" pitchFamily="18" charset="0"/>
              </a:rPr>
              <a:t>CHƯƠNG TRÌNH GDPT </a:t>
            </a:r>
            <a:r>
              <a:rPr lang="vi-VN" b="1" smtClean="0">
                <a:latin typeface="Times New Roman" pitchFamily="18" charset="0"/>
                <a:cs typeface="Times New Roman" pitchFamily="18" charset="0"/>
              </a:rPr>
              <a:t> </a:t>
            </a:r>
            <a:endParaRPr lang="en-US"/>
          </a:p>
        </p:txBody>
      </p:sp>
      <p:pic>
        <p:nvPicPr>
          <p:cNvPr id="1026" name="Picture 2"/>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8801" y="2229765"/>
            <a:ext cx="9026402"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Frame 32">
            <a:hlinkClick r:id="rId3" action="ppaction://hlinkfile"/>
          </p:cNvPr>
          <p:cNvSpPr/>
          <p:nvPr/>
        </p:nvSpPr>
        <p:spPr>
          <a:xfrm>
            <a:off x="8415042" y="6445124"/>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62978003"/>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4967514"/>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latin typeface="Times New Roman" pitchFamily="18" charset="0"/>
                <a:cs typeface="Times New Roman" pitchFamily="18" charset="0"/>
              </a:rPr>
              <a:t>1.3.</a:t>
            </a:r>
            <a:r>
              <a:rPr lang="en-US" sz="2200" b="1" smtClean="0">
                <a:solidFill>
                  <a:prstClr val="black"/>
                </a:solidFill>
                <a:latin typeface="Times New Roman" pitchFamily="18" charset="0"/>
                <a:cs typeface="Times New Roman" pitchFamily="18" charset="0"/>
              </a:rPr>
              <a:t> </a:t>
            </a:r>
            <a:r>
              <a:rPr lang="en-US" sz="2200" b="1">
                <a:solidFill>
                  <a:prstClr val="black"/>
                </a:solidFill>
                <a:latin typeface="Times New Roman" pitchFamily="18" charset="0"/>
                <a:cs typeface="Times New Roman" pitchFamily="18" charset="0"/>
              </a:rPr>
              <a:t>C</a:t>
            </a:r>
            <a:r>
              <a:rPr lang="vi-VN" sz="2200" b="1" smtClean="0">
                <a:solidFill>
                  <a:prstClr val="black"/>
                </a:solidFill>
                <a:latin typeface="Times New Roman" pitchFamily="18" charset="0"/>
                <a:cs typeface="Times New Roman" pitchFamily="18" charset="0"/>
              </a:rPr>
              <a:t>ơ sở thiết kế, tổ chức các hoạt động giáo dục STEM</a:t>
            </a:r>
            <a:endParaRPr lang="en-US" sz="2200" b="1" smtClean="0">
              <a:solidFill>
                <a:prstClr val="black"/>
              </a:solidFill>
              <a:latin typeface="Times New Roman" pitchFamily="18" charset="0"/>
              <a:cs typeface="Times New Roman" pitchFamily="18" charset="0"/>
            </a:endParaRPr>
          </a:p>
          <a:p>
            <a:pPr algn="just">
              <a:lnSpc>
                <a:spcPct val="120000"/>
              </a:lnSpc>
              <a:tabLst>
                <a:tab pos="354013" algn="l"/>
              </a:tabLst>
            </a:pPr>
            <a:r>
              <a:rPr lang="vi-VN" sz="2200" b="1" smtClean="0">
                <a:solidFill>
                  <a:prstClr val="black"/>
                </a:solidFill>
                <a:latin typeface="Times New Roman" pitchFamily="18" charset="0"/>
                <a:cs typeface="Times New Roman" pitchFamily="18" charset="0"/>
              </a:rPr>
              <a:t>1.3.</a:t>
            </a:r>
            <a:r>
              <a:rPr lang="en-US" sz="2200" b="1" smtClean="0">
                <a:solidFill>
                  <a:prstClr val="black"/>
                </a:solidFill>
                <a:latin typeface="Times New Roman" pitchFamily="18" charset="0"/>
                <a:cs typeface="Times New Roman" pitchFamily="18" charset="0"/>
              </a:rPr>
              <a:t>3</a:t>
            </a:r>
            <a:r>
              <a:rPr lang="vi-VN" sz="2200" b="1" smtClean="0">
                <a:solidFill>
                  <a:prstClr val="black"/>
                </a:solidFill>
                <a:latin typeface="Times New Roman" pitchFamily="18" charset="0"/>
                <a:cs typeface="Times New Roman" pitchFamily="18" charset="0"/>
              </a:rPr>
              <a:t>.</a:t>
            </a:r>
            <a:r>
              <a:rPr lang="en-US" sz="2200" b="1" smtClean="0">
                <a:solidFill>
                  <a:prstClr val="black"/>
                </a:solidFill>
                <a:latin typeface="Times New Roman" pitchFamily="18" charset="0"/>
                <a:cs typeface="Times New Roman" pitchFamily="18" charset="0"/>
              </a:rPr>
              <a:t> </a:t>
            </a:r>
            <a:r>
              <a:rPr lang="vi-VN" sz="2200" b="1" smtClean="0">
                <a:solidFill>
                  <a:prstClr val="black"/>
                </a:solidFill>
                <a:latin typeface="Times New Roman" pitchFamily="18" charset="0"/>
                <a:cs typeface="Times New Roman" pitchFamily="18" charset="0"/>
              </a:rPr>
              <a:t>Chu </a:t>
            </a:r>
            <a:r>
              <a:rPr lang="vi-VN" sz="2200" b="1">
                <a:solidFill>
                  <a:prstClr val="black"/>
                </a:solidFill>
                <a:latin typeface="Times New Roman" pitchFamily="18" charset="0"/>
                <a:cs typeface="Times New Roman" pitchFamily="18" charset="0"/>
              </a:rPr>
              <a:t>trình </a:t>
            </a:r>
            <a:r>
              <a:rPr lang="vi-VN" sz="2200" b="1" smtClean="0">
                <a:solidFill>
                  <a:prstClr val="black"/>
                </a:solidFill>
                <a:latin typeface="Times New Roman" pitchFamily="18" charset="0"/>
                <a:cs typeface="Times New Roman" pitchFamily="18" charset="0"/>
              </a:rPr>
              <a:t>STEM</a:t>
            </a:r>
            <a:endParaRPr lang="en-US" sz="2200" b="1" smtClean="0">
              <a:solidFill>
                <a:prstClr val="black"/>
              </a:solidFill>
              <a:latin typeface="Times New Roman" pitchFamily="18" charset="0"/>
              <a:cs typeface="Times New Roman" pitchFamily="18" charset="0"/>
            </a:endParaRPr>
          </a:p>
          <a:p>
            <a:pPr algn="just">
              <a:lnSpc>
                <a:spcPct val="120000"/>
              </a:lnSpc>
              <a:tabLst>
                <a:tab pos="354013" algn="l"/>
              </a:tabLst>
            </a:pPr>
            <a:r>
              <a:rPr lang="en-US" sz="2200" smtClean="0">
                <a:solidFill>
                  <a:prstClr val="black"/>
                </a:solidFill>
                <a:latin typeface="Times New Roman" pitchFamily="18" charset="0"/>
                <a:cs typeface="Times New Roman" pitchFamily="18" charset="0"/>
              </a:rPr>
              <a:t>	</a:t>
            </a:r>
            <a:r>
              <a:rPr lang="vi-VN" sz="2200" smtClean="0">
                <a:solidFill>
                  <a:prstClr val="black"/>
                </a:solidFill>
                <a:latin typeface="Times New Roman" pitchFamily="18" charset="0"/>
                <a:cs typeface="Times New Roman" pitchFamily="18" charset="0"/>
              </a:rPr>
              <a:t>Khoa </a:t>
            </a:r>
            <a:r>
              <a:rPr lang="vi-VN" sz="2200">
                <a:solidFill>
                  <a:prstClr val="black"/>
                </a:solidFill>
                <a:latin typeface="Times New Roman" pitchFamily="18" charset="0"/>
                <a:cs typeface="Times New Roman" pitchFamily="18" charset="0"/>
              </a:rPr>
              <a:t>học tự nhiên, kĩ thuật và công nghệ có mối liên hệ mật thiết với nhau và cùng sử dụng toán làm công cụ quan trọng. Mối liên hệ này được thể hiện thông qua chu trình STEM</a:t>
            </a:r>
            <a:r>
              <a:rPr lang="en-US" sz="2200" smtClean="0">
                <a:solidFill>
                  <a:prstClr val="black"/>
                </a:solidFill>
                <a:latin typeface="Times New Roman" pitchFamily="18" charset="0"/>
                <a:cs typeface="Times New Roman" pitchFamily="18" charset="0"/>
              </a:rPr>
              <a:t>.</a:t>
            </a:r>
          </a:p>
          <a:p>
            <a:pPr algn="just">
              <a:lnSpc>
                <a:spcPct val="120000"/>
              </a:lnSpc>
              <a:tabLst>
                <a:tab pos="354013" algn="l"/>
              </a:tabLst>
            </a:pPr>
            <a:r>
              <a:rPr lang="en-US" sz="2200" smtClean="0">
                <a:solidFill>
                  <a:prstClr val="black"/>
                </a:solidFill>
                <a:latin typeface="Times New Roman" pitchFamily="18" charset="0"/>
                <a:cs typeface="Times New Roman" pitchFamily="18" charset="0"/>
              </a:rPr>
              <a:t>	</a:t>
            </a:r>
            <a:r>
              <a:rPr lang="vi-VN" sz="2200" smtClean="0">
                <a:solidFill>
                  <a:prstClr val="black"/>
                </a:solidFill>
                <a:latin typeface="Times New Roman" pitchFamily="18" charset="0"/>
                <a:cs typeface="Times New Roman" pitchFamily="18" charset="0"/>
              </a:rPr>
              <a:t>Trong </a:t>
            </a:r>
            <a:r>
              <a:rPr lang="vi-VN" sz="2200">
                <a:solidFill>
                  <a:prstClr val="black"/>
                </a:solidFill>
                <a:latin typeface="Times New Roman" pitchFamily="18" charset="0"/>
                <a:cs typeface="Times New Roman" pitchFamily="18" charset="0"/>
              </a:rPr>
              <a:t>chu trình STEM, khoa học được coi là lĩnh vực sáng tạo ra tri thức về thế giới tự nhiên trên cơ sở công cụ toán và các công nghệ hiện có. Kĩ thuật sử dụng toán và dựa vào tri thức khoa học, công nghệ đã có để giải quyết các vấn đề thực tiễn. Kết quả của kĩ thuật là tạo ra các công nghệ mới.</a:t>
            </a:r>
          </a:p>
          <a:p>
            <a:pPr algn="just">
              <a:lnSpc>
                <a:spcPct val="120000"/>
              </a:lnSpc>
              <a:tabLst>
                <a:tab pos="354013" algn="l"/>
              </a:tabLst>
            </a:pPr>
            <a:r>
              <a:rPr lang="vi-VN" sz="2200">
                <a:solidFill>
                  <a:prstClr val="black"/>
                </a:solidFill>
                <a:latin typeface="Times New Roman" pitchFamily="18" charset="0"/>
                <a:cs typeface="Times New Roman" pitchFamily="18" charset="0"/>
              </a:rPr>
              <a:t>Xem xét mối quan hệ giữa khoa học và công nghệ có thể khẳng định khoa học là cơ sở để phát triển công nghệ, ngược lại, sự phát triển của công nghệ có tác động tích cực tới sự phát triển của khoa </a:t>
            </a:r>
            <a:r>
              <a:rPr lang="vi-VN" sz="2200" smtClean="0">
                <a:solidFill>
                  <a:prstClr val="black"/>
                </a:solidFill>
                <a:latin typeface="Times New Roman" pitchFamily="18" charset="0"/>
                <a:cs typeface="Times New Roman" pitchFamily="18" charset="0"/>
              </a:rPr>
              <a:t>học</a:t>
            </a:r>
            <a:r>
              <a:rPr lang="en-US" sz="2200" smtClean="0">
                <a:solidFill>
                  <a:prstClr val="black"/>
                </a:solidFill>
                <a:latin typeface="Times New Roman" pitchFamily="18" charset="0"/>
                <a:cs typeface="Times New Roman" pitchFamily="18" charset="0"/>
              </a:rPr>
              <a:t>.		</a:t>
            </a:r>
            <a:endParaRPr lang="vi-VN" sz="2200" b="1">
              <a:solidFill>
                <a:prstClr val="black"/>
              </a:solidFill>
              <a:latin typeface="Times New Roman" pitchFamily="18" charset="0"/>
              <a:cs typeface="Times New Roman" pitchFamily="18" charset="0"/>
            </a:endParaRPr>
          </a:p>
        </p:txBody>
      </p:sp>
      <p:sp>
        <p:nvSpPr>
          <p:cNvPr id="7" name="Slide Number Placeholder 2"/>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latin typeface="Times New Roman" pitchFamily="18" charset="0"/>
                <a:cs typeface="Times New Roman" pitchFamily="18" charset="0"/>
              </a:rPr>
              <a:pPr/>
              <a:t>22</a:t>
            </a:fld>
            <a:endParaRPr lang="en-US" sz="1400" b="1">
              <a:solidFill>
                <a:prstClr val="black"/>
              </a:solidFill>
              <a:latin typeface="Times New Roman" pitchFamily="18" charset="0"/>
              <a:cs typeface="Times New Roman" pitchFamily="18" charset="0"/>
            </a:endParaRPr>
          </a:p>
        </p:txBody>
      </p:sp>
      <p:sp>
        <p:nvSpPr>
          <p:cNvPr id="8" name="Rectangle 7"/>
          <p:cNvSpPr/>
          <p:nvPr/>
        </p:nvSpPr>
        <p:spPr>
          <a:xfrm>
            <a:off x="179513" y="-12636"/>
            <a:ext cx="8784975" cy="369332"/>
          </a:xfrm>
          <a:prstGeom prst="rect">
            <a:avLst/>
          </a:prstGeom>
        </p:spPr>
        <p:txBody>
          <a:bodyPr wrap="square">
            <a:spAutoFit/>
          </a:bodyPr>
          <a:lstStyle/>
          <a:p>
            <a:pPr algn="ctr"/>
            <a:r>
              <a:rPr lang="vi-VN" b="1" smtClean="0">
                <a:latin typeface="Times New Roman" pitchFamily="18" charset="0"/>
                <a:cs typeface="Times New Roman" pitchFamily="18" charset="0"/>
              </a:rPr>
              <a:t>GIÁO DỤC STEM TRONG </a:t>
            </a:r>
            <a:r>
              <a:rPr lang="en-US" b="1" smtClean="0">
                <a:latin typeface="Times New Roman" pitchFamily="18" charset="0"/>
                <a:cs typeface="Times New Roman" pitchFamily="18" charset="0"/>
              </a:rPr>
              <a:t>CHƯƠNG TRÌNH GDPT </a:t>
            </a:r>
            <a:r>
              <a:rPr lang="vi-VN" b="1" smtClean="0">
                <a:latin typeface="Times New Roman" pitchFamily="18" charset="0"/>
                <a:cs typeface="Times New Roman" pitchFamily="18" charset="0"/>
              </a:rPr>
              <a:t> </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2247275418"/>
      </p:ext>
    </p:extLst>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311128"/>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1.3.</a:t>
            </a:r>
            <a:r>
              <a:rPr lang="en-US" sz="2200" b="1" smtClean="0">
                <a:solidFill>
                  <a:prstClr val="black"/>
                </a:solidFill>
                <a:cs typeface="Times New Roman" pitchFamily="18" charset="0"/>
              </a:rPr>
              <a:t> </a:t>
            </a:r>
            <a:r>
              <a:rPr lang="en-US" sz="2200" b="1">
                <a:solidFill>
                  <a:prstClr val="black"/>
                </a:solidFill>
                <a:cs typeface="Times New Roman" pitchFamily="18" charset="0"/>
              </a:rPr>
              <a:t>C</a:t>
            </a:r>
            <a:r>
              <a:rPr lang="vi-VN" sz="2200" b="1" smtClean="0">
                <a:solidFill>
                  <a:prstClr val="black"/>
                </a:solidFill>
                <a:cs typeface="Times New Roman" pitchFamily="18" charset="0"/>
              </a:rPr>
              <a:t>ơ sở thiết kế, tổ chức các hoạt động giáo dục STEM</a:t>
            </a:r>
            <a:endParaRPr lang="en-US" sz="2200" b="1" smtClean="0">
              <a:solidFill>
                <a:prstClr val="black"/>
              </a:solidFill>
              <a:cs typeface="Times New Roman" pitchFamily="18" charset="0"/>
            </a:endParaRPr>
          </a:p>
          <a:p>
            <a:pPr algn="just">
              <a:lnSpc>
                <a:spcPct val="120000"/>
              </a:lnSpc>
              <a:tabLst>
                <a:tab pos="354013" algn="l"/>
              </a:tabLst>
            </a:pPr>
            <a:r>
              <a:rPr lang="en-US" sz="2200" b="1" smtClean="0">
                <a:solidFill>
                  <a:prstClr val="black"/>
                </a:solidFill>
                <a:cs typeface="Times New Roman" pitchFamily="18" charset="0"/>
              </a:rPr>
              <a:t>1.3.2. </a:t>
            </a:r>
            <a:r>
              <a:rPr lang="vi-VN" sz="2200" b="1">
                <a:solidFill>
                  <a:prstClr val="black"/>
                </a:solidFill>
                <a:cs typeface="Times New Roman" pitchFamily="18" charset="0"/>
              </a:rPr>
              <a:t>Phương pháp khoa </a:t>
            </a:r>
            <a:r>
              <a:rPr lang="vi-VN" sz="2200" b="1" smtClean="0">
                <a:solidFill>
                  <a:prstClr val="black"/>
                </a:solidFill>
                <a:cs typeface="Times New Roman" pitchFamily="18" charset="0"/>
              </a:rPr>
              <a:t>học</a:t>
            </a:r>
            <a:endParaRPr lang="en-US" sz="2200" b="1">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a:hlinkClick r:id="rId3" action="ppaction://hlinkfile"/>
          </p:cNvPr>
          <p:cNvSpPr txBox="1">
            <a:spLocks/>
          </p:cNvSpPr>
          <p:nvPr/>
        </p:nvSpPr>
        <p:spPr>
          <a:xfrm>
            <a:off x="8323590" y="6381380"/>
            <a:ext cx="4320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23</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32" name="Rectangle 31"/>
          <p:cNvSpPr/>
          <p:nvPr/>
        </p:nvSpPr>
        <p:spPr>
          <a:xfrm>
            <a:off x="3183660" y="6165304"/>
            <a:ext cx="4844724" cy="400110"/>
          </a:xfrm>
          <a:prstGeom prst="rect">
            <a:avLst/>
          </a:prstGeom>
        </p:spPr>
        <p:txBody>
          <a:bodyPr wrap="none">
            <a:spAutoFit/>
          </a:bodyPr>
          <a:lstStyle/>
          <a:p>
            <a:r>
              <a:rPr lang="vi-VN" sz="2000" i="1"/>
              <a:t>Phương pháp </a:t>
            </a:r>
            <a:r>
              <a:rPr lang="en-US" sz="2000" i="1"/>
              <a:t>khoa </a:t>
            </a:r>
            <a:r>
              <a:rPr lang="vi-VN" sz="2000" i="1"/>
              <a:t>học </a:t>
            </a:r>
            <a:r>
              <a:rPr lang="en-US" sz="2000" i="1"/>
              <a:t>trong </a:t>
            </a:r>
            <a:r>
              <a:rPr lang="vi-VN" sz="2000" i="1"/>
              <a:t>giáo dục </a:t>
            </a:r>
            <a:r>
              <a:rPr lang="en-US" sz="2000" i="1"/>
              <a:t>STEM</a:t>
            </a:r>
          </a:p>
        </p:txBody>
      </p:sp>
      <p:sp>
        <p:nvSpPr>
          <p:cNvPr id="3" name="Rounded Rectangle 2"/>
          <p:cNvSpPr/>
          <p:nvPr/>
        </p:nvSpPr>
        <p:spPr>
          <a:xfrm>
            <a:off x="4120190" y="1481038"/>
            <a:ext cx="2124000" cy="334007"/>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Câu hỏi nghiên cứu</a:t>
            </a:r>
            <a:endParaRPr lang="en-US" sz="1600">
              <a:solidFill>
                <a:schemeClr val="tx1"/>
              </a:solidFill>
            </a:endParaRPr>
          </a:p>
        </p:txBody>
      </p:sp>
      <p:sp>
        <p:nvSpPr>
          <p:cNvPr id="9" name="Rounded Rectangle 8"/>
          <p:cNvSpPr/>
          <p:nvPr/>
        </p:nvSpPr>
        <p:spPr>
          <a:xfrm>
            <a:off x="4120190" y="2010173"/>
            <a:ext cx="2160000" cy="288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Tìm hiểu tổng quan</a:t>
            </a:r>
            <a:endParaRPr lang="en-US" sz="1600">
              <a:solidFill>
                <a:schemeClr val="tx1"/>
              </a:solidFill>
            </a:endParaRPr>
          </a:p>
        </p:txBody>
      </p:sp>
      <p:sp>
        <p:nvSpPr>
          <p:cNvPr id="10" name="Rounded Rectangle 9"/>
          <p:cNvSpPr/>
          <p:nvPr/>
        </p:nvSpPr>
        <p:spPr>
          <a:xfrm>
            <a:off x="4120190" y="2493320"/>
            <a:ext cx="2196000" cy="324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Xây dựng giả thuyết</a:t>
            </a:r>
            <a:endParaRPr lang="en-US" sz="1600">
              <a:solidFill>
                <a:schemeClr val="tx1"/>
              </a:solidFill>
            </a:endParaRPr>
          </a:p>
        </p:txBody>
      </p:sp>
      <p:sp>
        <p:nvSpPr>
          <p:cNvPr id="11" name="Rounded Rectangle 10"/>
          <p:cNvSpPr/>
          <p:nvPr/>
        </p:nvSpPr>
        <p:spPr>
          <a:xfrm>
            <a:off x="4135825" y="2998593"/>
            <a:ext cx="2232248" cy="576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Kiểm tra bằng</a:t>
            </a:r>
          </a:p>
          <a:p>
            <a:pPr algn="ctr"/>
            <a:r>
              <a:rPr lang="en-US" sz="1600" smtClean="0">
                <a:solidFill>
                  <a:schemeClr val="tx1"/>
                </a:solidFill>
              </a:rPr>
              <a:t>Thực nghiệm</a:t>
            </a:r>
            <a:endParaRPr lang="en-US" sz="1600">
              <a:solidFill>
                <a:schemeClr val="tx1"/>
              </a:solidFill>
            </a:endParaRPr>
          </a:p>
        </p:txBody>
      </p:sp>
      <p:sp>
        <p:nvSpPr>
          <p:cNvPr id="12" name="Rounded Rectangle 11"/>
          <p:cNvSpPr/>
          <p:nvPr/>
        </p:nvSpPr>
        <p:spPr>
          <a:xfrm>
            <a:off x="4135825" y="3814420"/>
            <a:ext cx="2232248" cy="576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Phân tích kết quả </a:t>
            </a:r>
          </a:p>
          <a:p>
            <a:pPr algn="ctr"/>
            <a:r>
              <a:rPr lang="en-US" sz="1600" smtClean="0">
                <a:solidFill>
                  <a:schemeClr val="tx1"/>
                </a:solidFill>
              </a:rPr>
              <a:t>đưa ra kết luận KH</a:t>
            </a:r>
            <a:endParaRPr lang="en-US" sz="1600">
              <a:solidFill>
                <a:schemeClr val="tx1"/>
              </a:solidFill>
            </a:endParaRPr>
          </a:p>
        </p:txBody>
      </p:sp>
      <p:sp>
        <p:nvSpPr>
          <p:cNvPr id="14" name="Rounded Rectangle 13"/>
          <p:cNvSpPr/>
          <p:nvPr/>
        </p:nvSpPr>
        <p:spPr>
          <a:xfrm>
            <a:off x="5503977" y="4846736"/>
            <a:ext cx="2736304" cy="59604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Một phần hoặc không</a:t>
            </a:r>
          </a:p>
          <a:p>
            <a:pPr algn="ctr"/>
            <a:r>
              <a:rPr lang="en-US" sz="1600" smtClean="0">
                <a:solidFill>
                  <a:schemeClr val="tx1"/>
                </a:solidFill>
              </a:rPr>
              <a:t> đáp ứng yêu cầu</a:t>
            </a:r>
            <a:endParaRPr lang="en-US" sz="1600">
              <a:solidFill>
                <a:schemeClr val="tx1"/>
              </a:solidFill>
            </a:endParaRPr>
          </a:p>
        </p:txBody>
      </p:sp>
      <p:sp>
        <p:nvSpPr>
          <p:cNvPr id="15" name="Rounded Rectangle 14"/>
          <p:cNvSpPr/>
          <p:nvPr/>
        </p:nvSpPr>
        <p:spPr>
          <a:xfrm>
            <a:off x="3218713" y="4846736"/>
            <a:ext cx="2099611" cy="324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Đáp ứng yêu cầu</a:t>
            </a:r>
            <a:endParaRPr lang="en-US" sz="1600">
              <a:solidFill>
                <a:schemeClr val="tx1"/>
              </a:solidFill>
            </a:endParaRPr>
          </a:p>
        </p:txBody>
      </p:sp>
      <p:sp>
        <p:nvSpPr>
          <p:cNvPr id="16" name="Rounded Rectangle 15"/>
          <p:cNvSpPr/>
          <p:nvPr/>
        </p:nvSpPr>
        <p:spPr>
          <a:xfrm>
            <a:off x="4268486" y="5588588"/>
            <a:ext cx="2099611" cy="50470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Công bố kết quả</a:t>
            </a:r>
            <a:endParaRPr lang="en-US" sz="1600">
              <a:solidFill>
                <a:schemeClr val="tx1"/>
              </a:solidFill>
            </a:endParaRPr>
          </a:p>
        </p:txBody>
      </p:sp>
      <p:cxnSp>
        <p:nvCxnSpPr>
          <p:cNvPr id="17" name="Straight Arrow Connector 16"/>
          <p:cNvCxnSpPr/>
          <p:nvPr/>
        </p:nvCxnSpPr>
        <p:spPr>
          <a:xfrm>
            <a:off x="5289822" y="1822710"/>
            <a:ext cx="0" cy="180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2" idx="0"/>
          </p:cNvCxnSpPr>
          <p:nvPr/>
        </p:nvCxnSpPr>
        <p:spPr>
          <a:xfrm>
            <a:off x="5251948" y="3574597"/>
            <a:ext cx="0" cy="239827"/>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6355923" y="4005064"/>
            <a:ext cx="231684" cy="806868"/>
          </a:xfrm>
          <a:custGeom>
            <a:avLst/>
            <a:gdLst>
              <a:gd name="connsiteX0" fmla="*/ 0 w 365760"/>
              <a:gd name="connsiteY0" fmla="*/ 0 h 548640"/>
              <a:gd name="connsiteX1" fmla="*/ 365760 w 365760"/>
              <a:gd name="connsiteY1" fmla="*/ 0 h 548640"/>
              <a:gd name="connsiteX2" fmla="*/ 365760 w 365760"/>
              <a:gd name="connsiteY2" fmla="*/ 548640 h 548640"/>
            </a:gdLst>
            <a:ahLst/>
            <a:cxnLst>
              <a:cxn ang="0">
                <a:pos x="connsiteX0" y="connsiteY0"/>
              </a:cxn>
              <a:cxn ang="0">
                <a:pos x="connsiteX1" y="connsiteY1"/>
              </a:cxn>
              <a:cxn ang="0">
                <a:pos x="connsiteX2" y="connsiteY2"/>
              </a:cxn>
            </a:cxnLst>
            <a:rect l="l" t="t" r="r" b="b"/>
            <a:pathLst>
              <a:path w="365760" h="548640">
                <a:moveTo>
                  <a:pt x="0" y="0"/>
                </a:moveTo>
                <a:lnTo>
                  <a:pt x="365760" y="0"/>
                </a:lnTo>
                <a:lnTo>
                  <a:pt x="365760" y="54864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4" name="Freeform 23"/>
          <p:cNvSpPr/>
          <p:nvPr/>
        </p:nvSpPr>
        <p:spPr>
          <a:xfrm>
            <a:off x="3647750" y="4174460"/>
            <a:ext cx="472440" cy="670560"/>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5" name="Freeform 24"/>
          <p:cNvSpPr/>
          <p:nvPr/>
        </p:nvSpPr>
        <p:spPr>
          <a:xfrm rot="16200000">
            <a:off x="3623008" y="5127137"/>
            <a:ext cx="626766" cy="686895"/>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6" name="Freeform 25"/>
          <p:cNvSpPr/>
          <p:nvPr/>
        </p:nvSpPr>
        <p:spPr>
          <a:xfrm rot="5400000" flipH="1">
            <a:off x="8134927" y="4552507"/>
            <a:ext cx="754075" cy="573804"/>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7" name="Rounded Rectangle 26"/>
          <p:cNvSpPr/>
          <p:nvPr/>
        </p:nvSpPr>
        <p:spPr>
          <a:xfrm>
            <a:off x="7003387" y="3382372"/>
            <a:ext cx="2052000" cy="1080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Kết quả thu được trở thành tổng quan để đặt ra câu hỏi và giả thuyết NC mới</a:t>
            </a:r>
            <a:endParaRPr lang="en-US" sz="1600">
              <a:solidFill>
                <a:schemeClr val="tx1"/>
              </a:solidFill>
            </a:endParaRPr>
          </a:p>
        </p:txBody>
      </p:sp>
      <p:sp>
        <p:nvSpPr>
          <p:cNvPr id="31" name="Freeform 30"/>
          <p:cNvSpPr/>
          <p:nvPr/>
        </p:nvSpPr>
        <p:spPr>
          <a:xfrm rot="5400000" flipH="1">
            <a:off x="6511581" y="5294139"/>
            <a:ext cx="368389" cy="670560"/>
          </a:xfrm>
          <a:custGeom>
            <a:avLst/>
            <a:gdLst>
              <a:gd name="connsiteX0" fmla="*/ 472440 w 472440"/>
              <a:gd name="connsiteY0" fmla="*/ 0 h 670560"/>
              <a:gd name="connsiteX1" fmla="*/ 0 w 472440"/>
              <a:gd name="connsiteY1" fmla="*/ 0 h 670560"/>
              <a:gd name="connsiteX2" fmla="*/ 0 w 472440"/>
              <a:gd name="connsiteY2" fmla="*/ 670560 h 670560"/>
            </a:gdLst>
            <a:ahLst/>
            <a:cxnLst>
              <a:cxn ang="0">
                <a:pos x="connsiteX0" y="connsiteY0"/>
              </a:cxn>
              <a:cxn ang="0">
                <a:pos x="connsiteX1" y="connsiteY1"/>
              </a:cxn>
              <a:cxn ang="0">
                <a:pos x="connsiteX2" y="connsiteY2"/>
              </a:cxn>
            </a:cxnLst>
            <a:rect l="l" t="t" r="r" b="b"/>
            <a:pathLst>
              <a:path w="472440" h="670560">
                <a:moveTo>
                  <a:pt x="472440" y="0"/>
                </a:moveTo>
                <a:lnTo>
                  <a:pt x="0" y="0"/>
                </a:lnTo>
                <a:lnTo>
                  <a:pt x="0" y="670560"/>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8" name="Frame 27">
            <a:hlinkClick r:id="rId3" action="ppaction://hlinkfile"/>
          </p:cNvPr>
          <p:cNvSpPr/>
          <p:nvPr/>
        </p:nvSpPr>
        <p:spPr>
          <a:xfrm>
            <a:off x="8415042" y="6416548"/>
            <a:ext cx="288000" cy="288000"/>
          </a:xfrm>
          <a:prstGeom prst="frame">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29" name="Straight Arrow Connector 28"/>
          <p:cNvCxnSpPr/>
          <p:nvPr/>
        </p:nvCxnSpPr>
        <p:spPr>
          <a:xfrm>
            <a:off x="5313630" y="2312811"/>
            <a:ext cx="0" cy="144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337438" y="2828044"/>
            <a:ext cx="0" cy="144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6318440" y="2617693"/>
            <a:ext cx="1800225" cy="742950"/>
          </a:xfrm>
          <a:custGeom>
            <a:avLst/>
            <a:gdLst>
              <a:gd name="connsiteX0" fmla="*/ 1800225 w 1800225"/>
              <a:gd name="connsiteY0" fmla="*/ 742950 h 742950"/>
              <a:gd name="connsiteX1" fmla="*/ 1800225 w 1800225"/>
              <a:gd name="connsiteY1" fmla="*/ 0 h 742950"/>
              <a:gd name="connsiteX2" fmla="*/ 0 w 1800225"/>
              <a:gd name="connsiteY2" fmla="*/ 0 h 742950"/>
            </a:gdLst>
            <a:ahLst/>
            <a:cxnLst>
              <a:cxn ang="0">
                <a:pos x="connsiteX0" y="connsiteY0"/>
              </a:cxn>
              <a:cxn ang="0">
                <a:pos x="connsiteX1" y="connsiteY1"/>
              </a:cxn>
              <a:cxn ang="0">
                <a:pos x="connsiteX2" y="connsiteY2"/>
              </a:cxn>
            </a:cxnLst>
            <a:rect l="l" t="t" r="r" b="b"/>
            <a:pathLst>
              <a:path w="1800225" h="742950">
                <a:moveTo>
                  <a:pt x="1800225" y="742950"/>
                </a:moveTo>
                <a:lnTo>
                  <a:pt x="1800225" y="0"/>
                </a:lnTo>
                <a:lnTo>
                  <a:pt x="0" y="0"/>
                </a:lnTo>
              </a:path>
            </a:pathLst>
          </a:cu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323532" y="1268775"/>
            <a:ext cx="2808310" cy="3139321"/>
          </a:xfrm>
          <a:prstGeom prst="rect">
            <a:avLst/>
          </a:prstGeom>
          <a:noFill/>
        </p:spPr>
        <p:txBody>
          <a:bodyPr wrap="square" rtlCol="0">
            <a:spAutoFit/>
          </a:bodyPr>
          <a:lstStyle/>
          <a:p>
            <a:pPr algn="just"/>
            <a:r>
              <a:rPr lang="en-US" sz="2200" smtClean="0"/>
              <a:t>  </a:t>
            </a:r>
            <a:r>
              <a:rPr lang="vi-VN" sz="2200" smtClean="0"/>
              <a:t>Quy trình nghiên cứu khoa học bao gồm những vấn đề khoa học, những số liệu liên quan được thu thập nhằm xây dựng những giả thuyết và thực nghiệm kiểm chứng. </a:t>
            </a:r>
          </a:p>
          <a:p>
            <a:pPr algn="just"/>
            <a:endParaRPr lang="en-US" sz="2200"/>
          </a:p>
        </p:txBody>
      </p:sp>
    </p:spTree>
    <p:extLst>
      <p:ext uri="{BB962C8B-B14F-4D97-AF65-F5344CB8AC3E}">
        <p14:creationId xmlns:p14="http://schemas.microsoft.com/office/powerpoint/2010/main" val="4291881964"/>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8"/>
            <a:ext cx="8784976" cy="1311128"/>
          </a:xfrm>
          <a:prstGeom prst="rect">
            <a:avLst/>
          </a:prstGeom>
          <a:noFill/>
        </p:spPr>
        <p:txBody>
          <a:bodyPr wrap="square" rtlCol="0">
            <a:spAutoFit/>
          </a:bodyPr>
          <a:lstStyle/>
          <a:p>
            <a:pPr algn="just">
              <a:lnSpc>
                <a:spcPct val="120000"/>
              </a:lnSpc>
              <a:tabLst>
                <a:tab pos="354013" algn="l"/>
              </a:tabLst>
            </a:pPr>
            <a:r>
              <a:rPr lang="vi-VN" sz="2200" b="1">
                <a:solidFill>
                  <a:prstClr val="black"/>
                </a:solidFill>
                <a:cs typeface="Times New Roman" pitchFamily="18" charset="0"/>
              </a:rPr>
              <a:t>1.3. Cơ sở thiết kế, tổ chức các hoạt động giáo dục STEM</a:t>
            </a:r>
          </a:p>
          <a:p>
            <a:pPr algn="just">
              <a:lnSpc>
                <a:spcPct val="120000"/>
              </a:lnSpc>
              <a:tabLst>
                <a:tab pos="354013" algn="l"/>
              </a:tabLst>
            </a:pPr>
            <a:r>
              <a:rPr lang="vi-VN" sz="2200" b="1">
                <a:solidFill>
                  <a:prstClr val="black"/>
                </a:solidFill>
                <a:cs typeface="Times New Roman" pitchFamily="18" charset="0"/>
              </a:rPr>
              <a:t>1.3.3. Chu trình STEM</a:t>
            </a:r>
          </a:p>
          <a:p>
            <a:pPr algn="just">
              <a:lnSpc>
                <a:spcPct val="120000"/>
              </a:lnSpc>
              <a:tabLst>
                <a:tab pos="354013" algn="l"/>
              </a:tabLst>
            </a:pPr>
            <a:r>
              <a:rPr lang="en-US" sz="2200" smtClean="0">
                <a:solidFill>
                  <a:prstClr val="black"/>
                </a:solidFill>
                <a:cs typeface="Times New Roman" pitchFamily="18" charset="0"/>
              </a:rPr>
              <a:t>	</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24</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5" name="Rectangle 4">
            <a:hlinkClick r:id="rId3" action="ppaction://hlinkfile"/>
          </p:cNvPr>
          <p:cNvSpPr/>
          <p:nvPr/>
        </p:nvSpPr>
        <p:spPr>
          <a:xfrm>
            <a:off x="3382223" y="6213761"/>
            <a:ext cx="2379558" cy="400110"/>
          </a:xfrm>
          <a:prstGeom prst="rect">
            <a:avLst/>
          </a:prstGeom>
        </p:spPr>
        <p:txBody>
          <a:bodyPr wrap="square">
            <a:spAutoFit/>
          </a:bodyPr>
          <a:lstStyle/>
          <a:p>
            <a:pPr algn="ctr"/>
            <a:r>
              <a:rPr lang="vi-VN" sz="2000" b="1" smtClean="0">
                <a:solidFill>
                  <a:prstClr val="black"/>
                </a:solidFill>
                <a:cs typeface="Times New Roman" pitchFamily="18" charset="0"/>
              </a:rPr>
              <a:t>Chu </a:t>
            </a:r>
            <a:r>
              <a:rPr lang="vi-VN" sz="2000" b="1">
                <a:solidFill>
                  <a:prstClr val="black"/>
                </a:solidFill>
                <a:cs typeface="Times New Roman" pitchFamily="18" charset="0"/>
              </a:rPr>
              <a:t>trình STEM</a:t>
            </a:r>
            <a:endParaRPr lang="en-US" sz="2000" b="1">
              <a:solidFill>
                <a:prstClr val="black"/>
              </a:solidFill>
            </a:endParaRPr>
          </a:p>
        </p:txBody>
      </p:sp>
      <p:pic>
        <p:nvPicPr>
          <p:cNvPr id="11" name="Picture 10" descr="A diagram of a diagram of a science and math&#10;&#10;Description automatically generated with medium confidence">
            <a:extLst>
              <a:ext uri="{FF2B5EF4-FFF2-40B4-BE49-F238E27FC236}">
                <a16:creationId xmlns:a16="http://schemas.microsoft.com/office/drawing/2014/main" xmlns="" id="{AB4D2080-6325-0482-8FE0-A1610CED1734}"/>
              </a:ext>
            </a:extLst>
          </p:cNvPr>
          <p:cNvPicPr>
            <a:picLocks noChangeAspect="1"/>
          </p:cNvPicPr>
          <p:nvPr/>
        </p:nvPicPr>
        <p:blipFill>
          <a:blip r:embed="rId4"/>
          <a:stretch>
            <a:fillRect/>
          </a:stretch>
        </p:blipFill>
        <p:spPr>
          <a:xfrm>
            <a:off x="1043610" y="1556792"/>
            <a:ext cx="6486208" cy="4297776"/>
          </a:xfrm>
          <a:prstGeom prst="rect">
            <a:avLst/>
          </a:prstGeom>
        </p:spPr>
      </p:pic>
      <p:sp>
        <p:nvSpPr>
          <p:cNvPr id="12" name="Frame 11">
            <a:hlinkClick r:id="rId5" action="ppaction://hlinkfile"/>
          </p:cNvPr>
          <p:cNvSpPr/>
          <p:nvPr/>
        </p:nvSpPr>
        <p:spPr>
          <a:xfrm>
            <a:off x="8430710" y="6432108"/>
            <a:ext cx="288000" cy="252000"/>
          </a:xfrm>
          <a:prstGeom prst="frame">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081064818"/>
      </p:ext>
    </p:extLst>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71"/>
            <a:ext cx="8784976" cy="904863"/>
          </a:xfrm>
          <a:prstGeom prst="rect">
            <a:avLst/>
          </a:prstGeom>
          <a:noFill/>
        </p:spPr>
        <p:txBody>
          <a:bodyPr wrap="square" rtlCol="0">
            <a:spAutoFit/>
          </a:bodyPr>
          <a:lstStyle/>
          <a:p>
            <a:pPr algn="just">
              <a:lnSpc>
                <a:spcPct val="120000"/>
              </a:lnSpc>
              <a:tabLst>
                <a:tab pos="354013" algn="l"/>
              </a:tabLst>
            </a:pPr>
            <a:r>
              <a:rPr lang="vi-VN" sz="2200" b="1">
                <a:solidFill>
                  <a:prstClr val="black"/>
                </a:solidFill>
                <a:latin typeface="Times New Roman" pitchFamily="18" charset="0"/>
                <a:cs typeface="Times New Roman" pitchFamily="18" charset="0"/>
              </a:rPr>
              <a:t>1.3.</a:t>
            </a:r>
            <a:r>
              <a:rPr lang="en-US" sz="2200" b="1">
                <a:solidFill>
                  <a:prstClr val="black"/>
                </a:solidFill>
                <a:latin typeface="Times New Roman" pitchFamily="18" charset="0"/>
                <a:cs typeface="Times New Roman" pitchFamily="18" charset="0"/>
              </a:rPr>
              <a:t> C</a:t>
            </a:r>
            <a:r>
              <a:rPr lang="vi-VN" sz="2200" b="1">
                <a:solidFill>
                  <a:prstClr val="black"/>
                </a:solidFill>
                <a:latin typeface="Times New Roman" pitchFamily="18" charset="0"/>
                <a:cs typeface="Times New Roman" pitchFamily="18" charset="0"/>
              </a:rPr>
              <a:t>ơ sở thiết kế, tổ chức các hoạt động giáo dục STEM</a:t>
            </a:r>
            <a:endParaRPr lang="en-US" sz="2200" b="1">
              <a:solidFill>
                <a:prstClr val="black"/>
              </a:solidFill>
              <a:latin typeface="Times New Roman" pitchFamily="18" charset="0"/>
              <a:cs typeface="Times New Roman" pitchFamily="18" charset="0"/>
            </a:endParaRPr>
          </a:p>
          <a:p>
            <a:pPr algn="just">
              <a:lnSpc>
                <a:spcPct val="120000"/>
              </a:lnSpc>
              <a:tabLst>
                <a:tab pos="354013" algn="l"/>
              </a:tabLst>
            </a:pPr>
            <a:r>
              <a:rPr lang="vi-VN" sz="2200" b="1">
                <a:solidFill>
                  <a:prstClr val="black"/>
                </a:solidFill>
                <a:latin typeface="Times New Roman" pitchFamily="18" charset="0"/>
                <a:cs typeface="Times New Roman" pitchFamily="18" charset="0"/>
              </a:rPr>
              <a:t>1.3.</a:t>
            </a:r>
            <a:r>
              <a:rPr lang="en-US" sz="2200" b="1">
                <a:solidFill>
                  <a:prstClr val="black"/>
                </a:solidFill>
                <a:latin typeface="Times New Roman" pitchFamily="18" charset="0"/>
                <a:cs typeface="Times New Roman" pitchFamily="18" charset="0"/>
              </a:rPr>
              <a:t>3</a:t>
            </a:r>
            <a:r>
              <a:rPr lang="vi-VN" sz="2200" b="1">
                <a:solidFill>
                  <a:prstClr val="black"/>
                </a:solidFill>
                <a:latin typeface="Times New Roman" pitchFamily="18" charset="0"/>
                <a:cs typeface="Times New Roman" pitchFamily="18" charset="0"/>
              </a:rPr>
              <a:t>.</a:t>
            </a:r>
            <a:r>
              <a:rPr lang="en-US" sz="2200" b="1">
                <a:solidFill>
                  <a:prstClr val="black"/>
                </a:solidFill>
                <a:latin typeface="Times New Roman" pitchFamily="18" charset="0"/>
                <a:cs typeface="Times New Roman" pitchFamily="18" charset="0"/>
              </a:rPr>
              <a:t> </a:t>
            </a:r>
            <a:r>
              <a:rPr lang="vi-VN" sz="2200" b="1">
                <a:solidFill>
                  <a:prstClr val="black"/>
                </a:solidFill>
                <a:latin typeface="Times New Roman" pitchFamily="18" charset="0"/>
                <a:cs typeface="Times New Roman" pitchFamily="18" charset="0"/>
              </a:rPr>
              <a:t>Chu trình </a:t>
            </a:r>
            <a:r>
              <a:rPr lang="vi-VN" sz="2200" b="1" smtClean="0">
                <a:solidFill>
                  <a:prstClr val="black"/>
                </a:solidFill>
                <a:latin typeface="Times New Roman" pitchFamily="18" charset="0"/>
                <a:cs typeface="Times New Roman" pitchFamily="18" charset="0"/>
              </a:rPr>
              <a:t>STEM</a:t>
            </a:r>
            <a:r>
              <a:rPr lang="en-US" sz="2200" smtClean="0">
                <a:solidFill>
                  <a:prstClr val="black"/>
                </a:solidFill>
                <a:cs typeface="Times New Roman" pitchFamily="18" charset="0"/>
              </a:rPr>
              <a:t>	</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25</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5" name="Rectangle 4">
            <a:hlinkClick r:id="rId3" action="ppaction://hlinkfile"/>
          </p:cNvPr>
          <p:cNvSpPr/>
          <p:nvPr/>
        </p:nvSpPr>
        <p:spPr>
          <a:xfrm>
            <a:off x="2518124" y="6213761"/>
            <a:ext cx="4142109" cy="400110"/>
          </a:xfrm>
          <a:prstGeom prst="rect">
            <a:avLst/>
          </a:prstGeom>
        </p:spPr>
        <p:txBody>
          <a:bodyPr wrap="square">
            <a:spAutoFit/>
          </a:bodyPr>
          <a:lstStyle/>
          <a:p>
            <a:pPr algn="ctr"/>
            <a:r>
              <a:rPr lang="sv-SE" sz="2000" b="1">
                <a:solidFill>
                  <a:prstClr val="black"/>
                </a:solidFill>
                <a:cs typeface="Times New Roman" pitchFamily="18" charset="0"/>
              </a:rPr>
              <a:t>Chu trình STEM trong giáo dục</a:t>
            </a:r>
          </a:p>
        </p:txBody>
      </p:sp>
      <p:sp>
        <p:nvSpPr>
          <p:cNvPr id="12" name="Frame 11">
            <a:hlinkClick r:id="rId4" action="ppaction://hlinkfile"/>
          </p:cNvPr>
          <p:cNvSpPr/>
          <p:nvPr/>
        </p:nvSpPr>
        <p:spPr>
          <a:xfrm>
            <a:off x="8430710" y="6432108"/>
            <a:ext cx="288000" cy="252000"/>
          </a:xfrm>
          <a:prstGeom prst="frame">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6711" y="1556794"/>
            <a:ext cx="7779747" cy="3768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567122"/>
      </p:ext>
    </p:extLst>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hlinkClick r:id="rId2" action="ppaction://hlinkfile"/>
          </p:cNvPr>
          <p:cNvSpPr txBox="1"/>
          <p:nvPr/>
        </p:nvSpPr>
        <p:spPr>
          <a:xfrm>
            <a:off x="956462" y="6354219"/>
            <a:ext cx="449027" cy="307777"/>
          </a:xfrm>
          <a:prstGeom prst="rect">
            <a:avLst/>
          </a:prstGeom>
          <a:noFill/>
          <a:ln>
            <a:solidFill>
              <a:srgbClr val="CC3300"/>
            </a:solidFill>
          </a:ln>
        </p:spPr>
        <p:txBody>
          <a:bodyPr wrap="square" rtlCol="0">
            <a:spAutoFit/>
          </a:bodyPr>
          <a:lstStyle/>
          <a:p>
            <a:r>
              <a:rPr lang="en-US" sz="1400" smtClean="0">
                <a:solidFill>
                  <a:srgbClr val="C00000"/>
                </a:solidFill>
                <a:cs typeface="Times New Roman" pitchFamily="18" charset="0"/>
              </a:rPr>
              <a:t>36</a:t>
            </a:r>
            <a:endParaRPr lang="en-US" sz="1400">
              <a:solidFill>
                <a:srgbClr val="C00000"/>
              </a:solidFill>
              <a:cs typeface="Times New Roman" pitchFamily="18" charset="0"/>
            </a:endParaRPr>
          </a:p>
        </p:txBody>
      </p:sp>
      <p:sp>
        <p:nvSpPr>
          <p:cNvPr id="19" name="L-Shape 18"/>
          <p:cNvSpPr/>
          <p:nvPr/>
        </p:nvSpPr>
        <p:spPr>
          <a:xfrm rot="5400000">
            <a:off x="9296" y="1264"/>
            <a:ext cx="720000" cy="756000"/>
          </a:xfrm>
          <a:prstGeom prst="corner">
            <a:avLst/>
          </a:prstGeom>
          <a:gradFill flip="none" rotWithShape="1">
            <a:gsLst>
              <a:gs pos="18000">
                <a:schemeClr val="accent1"/>
              </a:gs>
              <a:gs pos="50000">
                <a:schemeClr val="accent1">
                  <a:tint val="44500"/>
                  <a:satMod val="160000"/>
                </a:schemeClr>
              </a:gs>
              <a:gs pos="100000">
                <a:schemeClr val="accent1">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899610" y="-27384"/>
            <a:ext cx="7471835" cy="461665"/>
          </a:xfrm>
          <a:prstGeom prst="rect">
            <a:avLst/>
          </a:prstGeom>
        </p:spPr>
        <p:txBody>
          <a:bodyPr wrap="square">
            <a:spAutoFit/>
          </a:bodyPr>
          <a:lstStyle/>
          <a:p>
            <a:r>
              <a:rPr lang="vi-VN" sz="2400" b="1" smtClean="0">
                <a:solidFill>
                  <a:prstClr val="white"/>
                </a:solidFill>
                <a:cs typeface="Times New Roman" pitchFamily="18" charset="0"/>
              </a:rPr>
              <a:t>GIÁO DỤC STEM TRONG </a:t>
            </a:r>
            <a:r>
              <a:rPr lang="en-US" sz="2400" b="1" smtClean="0">
                <a:solidFill>
                  <a:prstClr val="white"/>
                </a:solidFill>
                <a:cs typeface="Times New Roman" pitchFamily="18" charset="0"/>
              </a:rPr>
              <a:t>CHƯƠNG TRÌNH GDPT </a:t>
            </a:r>
            <a:r>
              <a:rPr lang="vi-VN" sz="2400" b="1" smtClean="0">
                <a:solidFill>
                  <a:prstClr val="white"/>
                </a:solidFill>
                <a:cs typeface="Times New Roman" pitchFamily="18" charset="0"/>
              </a:rPr>
              <a:t> </a:t>
            </a:r>
            <a:endParaRPr lang="en-US" sz="2400">
              <a:solidFill>
                <a:prstClr val="white"/>
              </a:solidFill>
            </a:endParaRPr>
          </a:p>
        </p:txBody>
      </p:sp>
      <p:sp>
        <p:nvSpPr>
          <p:cNvPr id="25" name="AutoShape 46"/>
          <p:cNvSpPr>
            <a:spLocks noChangeArrowheads="1"/>
          </p:cNvSpPr>
          <p:nvPr/>
        </p:nvSpPr>
        <p:spPr bwMode="gray">
          <a:xfrm>
            <a:off x="1405489" y="773702"/>
            <a:ext cx="2592288" cy="487096"/>
          </a:xfrm>
          <a:prstGeom prst="roundRect">
            <a:avLst>
              <a:gd name="adj" fmla="val 50000"/>
            </a:avLst>
          </a:prstGeom>
          <a:solidFill>
            <a:srgbClr val="0070C0"/>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200" b="1" smtClean="0">
                <a:solidFill>
                  <a:prstClr val="white"/>
                </a:solidFill>
                <a:effectLst>
                  <a:outerShdw blurRad="50800" dist="38100" dir="2700000" algn="tl" rotWithShape="0">
                    <a:prstClr val="black">
                      <a:alpha val="40000"/>
                    </a:prstClr>
                  </a:outerShdw>
                </a:effectLst>
                <a:cs typeface="Times New Roman" pitchFamily="18" charset="0"/>
              </a:rPr>
              <a:t>NỘI DUNG</a:t>
            </a:r>
            <a:endParaRPr lang="en-US" sz="2200" b="1" dirty="0">
              <a:solidFill>
                <a:prstClr val="white"/>
              </a:solidFill>
              <a:effectLst>
                <a:outerShdw blurRad="50800" dist="38100" dir="2700000" algn="tl" rotWithShape="0">
                  <a:prstClr val="black">
                    <a:alpha val="40000"/>
                  </a:prstClr>
                </a:outerShdw>
              </a:effectLst>
              <a:cs typeface="Times New Roman" pitchFamily="18" charset="0"/>
            </a:endParaRPr>
          </a:p>
        </p:txBody>
      </p:sp>
      <p:sp>
        <p:nvSpPr>
          <p:cNvPr id="26" name="Oval 54"/>
          <p:cNvSpPr>
            <a:spLocks noChangeArrowheads="1"/>
          </p:cNvSpPr>
          <p:nvPr/>
        </p:nvSpPr>
        <p:spPr bwMode="gray">
          <a:xfrm>
            <a:off x="833287" y="814133"/>
            <a:ext cx="555688"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endParaRPr lang="en-US" sz="1200" b="1">
              <a:solidFill>
                <a:srgbClr val="FF0000"/>
              </a:solidFill>
            </a:endParaRPr>
          </a:p>
        </p:txBody>
      </p:sp>
      <p:sp>
        <p:nvSpPr>
          <p:cNvPr id="37" name="Rectangle 36"/>
          <p:cNvSpPr/>
          <p:nvPr/>
        </p:nvSpPr>
        <p:spPr>
          <a:xfrm>
            <a:off x="1115616" y="1527648"/>
            <a:ext cx="3204724" cy="720080"/>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prstClr val="black"/>
                </a:solidFill>
                <a:cs typeface="Times New Roman" pitchFamily="18" charset="0"/>
              </a:rPr>
              <a:t>(1) M</a:t>
            </a:r>
            <a:r>
              <a:rPr lang="vi-VN" sz="2200" smtClean="0">
                <a:solidFill>
                  <a:prstClr val="black"/>
                </a:solidFill>
                <a:cs typeface="Times New Roman" pitchFamily="18" charset="0"/>
              </a:rPr>
              <a:t>ột số vấn đề cơ bản </a:t>
            </a:r>
            <a:endParaRPr lang="en-US" sz="2200" smtClean="0">
              <a:solidFill>
                <a:prstClr val="black"/>
              </a:solidFill>
              <a:cs typeface="Times New Roman" pitchFamily="18" charset="0"/>
            </a:endParaRPr>
          </a:p>
          <a:p>
            <a:pPr algn="ctr"/>
            <a:r>
              <a:rPr lang="vi-VN" sz="2200" smtClean="0">
                <a:solidFill>
                  <a:prstClr val="black"/>
                </a:solidFill>
                <a:cs typeface="Times New Roman" pitchFamily="18" charset="0"/>
              </a:rPr>
              <a:t>về giáo dục </a:t>
            </a:r>
            <a:r>
              <a:rPr lang="en-US" sz="2200" smtClean="0">
                <a:solidFill>
                  <a:prstClr val="black"/>
                </a:solidFill>
                <a:cs typeface="Times New Roman" pitchFamily="18" charset="0"/>
              </a:rPr>
              <a:t>STEM</a:t>
            </a:r>
            <a:endParaRPr lang="vi-VN" sz="2200">
              <a:solidFill>
                <a:prstClr val="black"/>
              </a:solidFill>
              <a:cs typeface="Times New Roman" pitchFamily="18" charset="0"/>
            </a:endParaRPr>
          </a:p>
        </p:txBody>
      </p:sp>
      <p:sp>
        <p:nvSpPr>
          <p:cNvPr id="38" name="Rectangle 37"/>
          <p:cNvSpPr/>
          <p:nvPr/>
        </p:nvSpPr>
        <p:spPr>
          <a:xfrm>
            <a:off x="1115048" y="2817168"/>
            <a:ext cx="3204724" cy="755848"/>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prstClr val="black"/>
                </a:solidFill>
                <a:cs typeface="Times New Roman" pitchFamily="18" charset="0"/>
              </a:rPr>
              <a:t>(2) X</a:t>
            </a:r>
            <a:r>
              <a:rPr lang="vi-VN" sz="2200" smtClean="0">
                <a:solidFill>
                  <a:prstClr val="black"/>
                </a:solidFill>
                <a:cs typeface="Times New Roman" pitchFamily="18" charset="0"/>
              </a:rPr>
              <a:t>ây dựng và thực hiện </a:t>
            </a:r>
            <a:endParaRPr lang="en-US" sz="2200" smtClean="0">
              <a:solidFill>
                <a:prstClr val="black"/>
              </a:solidFill>
              <a:cs typeface="Times New Roman" pitchFamily="18" charset="0"/>
            </a:endParaRPr>
          </a:p>
          <a:p>
            <a:pPr algn="ctr"/>
            <a:r>
              <a:rPr lang="vi-VN" sz="2200" smtClean="0">
                <a:solidFill>
                  <a:prstClr val="black"/>
                </a:solidFill>
                <a:cs typeface="Times New Roman" pitchFamily="18" charset="0"/>
              </a:rPr>
              <a:t>bài dạy </a:t>
            </a:r>
            <a:r>
              <a:rPr lang="en-US" sz="2200" smtClean="0">
                <a:solidFill>
                  <a:prstClr val="black"/>
                </a:solidFill>
                <a:cs typeface="Times New Roman" pitchFamily="18" charset="0"/>
              </a:rPr>
              <a:t>STEM</a:t>
            </a:r>
            <a:endParaRPr lang="en-US" sz="2200">
              <a:solidFill>
                <a:prstClr val="black"/>
              </a:solidFill>
            </a:endParaRPr>
          </a:p>
        </p:txBody>
      </p:sp>
      <p:sp>
        <p:nvSpPr>
          <p:cNvPr id="39" name="Rectangle 38"/>
          <p:cNvSpPr/>
          <p:nvPr/>
        </p:nvSpPr>
        <p:spPr>
          <a:xfrm>
            <a:off x="1106724" y="4132519"/>
            <a:ext cx="3190954" cy="755201"/>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prstClr val="black"/>
                </a:solidFill>
              </a:rPr>
              <a:t>(3) K</a:t>
            </a:r>
            <a:r>
              <a:rPr lang="vi-VN" sz="2200" smtClean="0">
                <a:solidFill>
                  <a:prstClr val="black"/>
                </a:solidFill>
              </a:rPr>
              <a:t>ế hoạch dạy học </a:t>
            </a:r>
            <a:r>
              <a:rPr lang="en-US" sz="2200" smtClean="0">
                <a:solidFill>
                  <a:prstClr val="black"/>
                </a:solidFill>
              </a:rPr>
              <a:t>STEM</a:t>
            </a:r>
            <a:endParaRPr lang="vi-VN" sz="2200">
              <a:solidFill>
                <a:prstClr val="black"/>
              </a:solidFill>
              <a:cs typeface="Times New Roman" pitchFamily="18" charset="0"/>
            </a:endParaRPr>
          </a:p>
        </p:txBody>
      </p:sp>
      <p:sp>
        <p:nvSpPr>
          <p:cNvPr id="13" name="Rectangle 12"/>
          <p:cNvSpPr/>
          <p:nvPr/>
        </p:nvSpPr>
        <p:spPr>
          <a:xfrm>
            <a:off x="4903464" y="3079718"/>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prstClr val="black"/>
                </a:solidFill>
                <a:cs typeface="Times New Roman" pitchFamily="18" charset="0"/>
              </a:rPr>
              <a:t>Q</a:t>
            </a:r>
            <a:r>
              <a:rPr lang="en-US" sz="2000" smtClean="0">
                <a:solidFill>
                  <a:prstClr val="black"/>
                </a:solidFill>
                <a:cs typeface="Times New Roman" pitchFamily="18" charset="0"/>
              </a:rPr>
              <a:t>uy trình xây dựng bài dạy STEM </a:t>
            </a:r>
            <a:endParaRPr lang="en-US" sz="2000">
              <a:solidFill>
                <a:prstClr val="black"/>
              </a:solidFill>
            </a:endParaRPr>
          </a:p>
        </p:txBody>
      </p:sp>
      <p:sp>
        <p:nvSpPr>
          <p:cNvPr id="14" name="Rectangle 13"/>
          <p:cNvSpPr/>
          <p:nvPr/>
        </p:nvSpPr>
        <p:spPr>
          <a:xfrm>
            <a:off x="4903464" y="3569272"/>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prstClr val="black"/>
                </a:solidFill>
                <a:cs typeface="Times New Roman" pitchFamily="18" charset="0"/>
              </a:rPr>
              <a:t>T</a:t>
            </a:r>
            <a:r>
              <a:rPr lang="en-US" sz="2000" smtClean="0">
                <a:solidFill>
                  <a:prstClr val="black"/>
                </a:solidFill>
                <a:cs typeface="Times New Roman" pitchFamily="18" charset="0"/>
              </a:rPr>
              <a:t>hiết kế tiến trình dạy học </a:t>
            </a:r>
            <a:endParaRPr lang="en-US" sz="2000">
              <a:solidFill>
                <a:prstClr val="black"/>
              </a:solidFill>
            </a:endParaRPr>
          </a:p>
        </p:txBody>
      </p:sp>
      <p:sp>
        <p:nvSpPr>
          <p:cNvPr id="15" name="Rectangle 14"/>
          <p:cNvSpPr/>
          <p:nvPr/>
        </p:nvSpPr>
        <p:spPr>
          <a:xfrm>
            <a:off x="4889176" y="4017587"/>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prstClr val="black"/>
                </a:solidFill>
                <a:cs typeface="Times New Roman" pitchFamily="18" charset="0"/>
              </a:rPr>
              <a:t>Đánh giá bài dạy </a:t>
            </a:r>
            <a:r>
              <a:rPr lang="en-US" sz="2000">
                <a:solidFill>
                  <a:prstClr val="black"/>
                </a:solidFill>
                <a:cs typeface="Times New Roman" pitchFamily="18" charset="0"/>
              </a:rPr>
              <a:t>STEM</a:t>
            </a:r>
            <a:endParaRPr lang="en-US" sz="2000">
              <a:solidFill>
                <a:prstClr val="black"/>
              </a:solidFill>
            </a:endParaRPr>
          </a:p>
        </p:txBody>
      </p:sp>
      <p:sp>
        <p:nvSpPr>
          <p:cNvPr id="16" name="Rectangle 15"/>
          <p:cNvSpPr/>
          <p:nvPr/>
        </p:nvSpPr>
        <p:spPr>
          <a:xfrm>
            <a:off x="4903464" y="4521643"/>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prstClr val="black"/>
                </a:solidFill>
                <a:cs typeface="Times New Roman" pitchFamily="18" charset="0"/>
              </a:rPr>
              <a:t>Đánh giá kết quả học tập STEM </a:t>
            </a:r>
            <a:endParaRPr lang="en-US" sz="2000">
              <a:solidFill>
                <a:prstClr val="black"/>
              </a:solidFill>
            </a:endParaRPr>
          </a:p>
        </p:txBody>
      </p:sp>
      <p:sp>
        <p:nvSpPr>
          <p:cNvPr id="17" name="Rectangle 16"/>
          <p:cNvSpPr/>
          <p:nvPr/>
        </p:nvSpPr>
        <p:spPr>
          <a:xfrm>
            <a:off x="4904032" y="5272064"/>
            <a:ext cx="4104456" cy="586641"/>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prstClr val="black"/>
                </a:solidFill>
                <a:cs typeface="Times New Roman" pitchFamily="18" charset="0"/>
              </a:rPr>
              <a:t>M</a:t>
            </a:r>
            <a:r>
              <a:rPr lang="en-US" sz="2000" smtClean="0">
                <a:solidFill>
                  <a:prstClr val="black"/>
                </a:solidFill>
                <a:cs typeface="Times New Roman" pitchFamily="18" charset="0"/>
              </a:rPr>
              <a:t>ột số kế hoạch bài dạy </a:t>
            </a:r>
          </a:p>
          <a:p>
            <a:pPr algn="ctr"/>
            <a:r>
              <a:rPr lang="en-US" sz="2000" smtClean="0">
                <a:solidFill>
                  <a:prstClr val="black"/>
                </a:solidFill>
                <a:cs typeface="Times New Roman" pitchFamily="18" charset="0"/>
              </a:rPr>
              <a:t>STEM minh họa</a:t>
            </a:r>
            <a:endParaRPr lang="en-US" sz="2000">
              <a:solidFill>
                <a:prstClr val="black"/>
              </a:solidFill>
            </a:endParaRPr>
          </a:p>
        </p:txBody>
      </p:sp>
      <p:sp>
        <p:nvSpPr>
          <p:cNvPr id="4" name="Left Bracket 3"/>
          <p:cNvSpPr/>
          <p:nvPr/>
        </p:nvSpPr>
        <p:spPr>
          <a:xfrm>
            <a:off x="4679515" y="3265387"/>
            <a:ext cx="224517" cy="1418100"/>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prstClr val="black"/>
              </a:solidFill>
            </a:endParaRPr>
          </a:p>
        </p:txBody>
      </p:sp>
      <p:cxnSp>
        <p:nvCxnSpPr>
          <p:cNvPr id="6" name="Straight Connector 5"/>
          <p:cNvCxnSpPr/>
          <p:nvPr/>
        </p:nvCxnSpPr>
        <p:spPr>
          <a:xfrm>
            <a:off x="4679515" y="4233611"/>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688008" y="3799724"/>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Freeform 1"/>
          <p:cNvSpPr/>
          <p:nvPr/>
        </p:nvSpPr>
        <p:spPr>
          <a:xfrm>
            <a:off x="4297679" y="4418787"/>
            <a:ext cx="472378" cy="1554901"/>
          </a:xfrm>
          <a:custGeom>
            <a:avLst/>
            <a:gdLst>
              <a:gd name="connsiteX0" fmla="*/ 0 w 285750"/>
              <a:gd name="connsiteY0" fmla="*/ 0 h 1028700"/>
              <a:gd name="connsiteX1" fmla="*/ 128588 w 285750"/>
              <a:gd name="connsiteY1" fmla="*/ 0 h 1028700"/>
              <a:gd name="connsiteX2" fmla="*/ 128588 w 285750"/>
              <a:gd name="connsiteY2" fmla="*/ 1028700 h 1028700"/>
              <a:gd name="connsiteX3" fmla="*/ 285750 w 285750"/>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285750" h="1028700">
                <a:moveTo>
                  <a:pt x="0" y="0"/>
                </a:moveTo>
                <a:lnTo>
                  <a:pt x="128588" y="0"/>
                </a:lnTo>
                <a:lnTo>
                  <a:pt x="128588" y="1028700"/>
                </a:lnTo>
                <a:lnTo>
                  <a:pt x="285750" y="102870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prstClr val="black"/>
              </a:solidFill>
            </a:endParaRPr>
          </a:p>
        </p:txBody>
      </p:sp>
      <p:sp>
        <p:nvSpPr>
          <p:cNvPr id="24" name="Rectangle 23"/>
          <p:cNvSpPr/>
          <p:nvPr/>
        </p:nvSpPr>
        <p:spPr>
          <a:xfrm>
            <a:off x="4882224" y="562921"/>
            <a:ext cx="4104456" cy="592638"/>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prstClr val="black"/>
                </a:solidFill>
                <a:cs typeface="Times New Roman" pitchFamily="18" charset="0"/>
              </a:rPr>
              <a:t>M</a:t>
            </a:r>
            <a:r>
              <a:rPr lang="vi-VN" sz="2000" smtClean="0">
                <a:solidFill>
                  <a:prstClr val="black"/>
                </a:solidFill>
                <a:cs typeface="Times New Roman" pitchFamily="18" charset="0"/>
              </a:rPr>
              <a:t>ột </a:t>
            </a:r>
            <a:r>
              <a:rPr lang="vi-VN" sz="2000">
                <a:solidFill>
                  <a:prstClr val="black"/>
                </a:solidFill>
                <a:cs typeface="Times New Roman" pitchFamily="18" charset="0"/>
              </a:rPr>
              <a:t>số khái niệm cơ </a:t>
            </a:r>
            <a:r>
              <a:rPr lang="vi-VN" sz="2000" smtClean="0">
                <a:solidFill>
                  <a:prstClr val="black"/>
                </a:solidFill>
                <a:cs typeface="Times New Roman" pitchFamily="18" charset="0"/>
              </a:rPr>
              <a:t>bản</a:t>
            </a:r>
            <a:r>
              <a:rPr lang="en-US" sz="2000" smtClean="0">
                <a:solidFill>
                  <a:prstClr val="black"/>
                </a:solidFill>
                <a:cs typeface="Times New Roman" pitchFamily="18" charset="0"/>
              </a:rPr>
              <a:t> </a:t>
            </a:r>
          </a:p>
          <a:p>
            <a:pPr algn="ctr"/>
            <a:r>
              <a:rPr lang="en-US" sz="2000" smtClean="0">
                <a:solidFill>
                  <a:prstClr val="black"/>
                </a:solidFill>
                <a:cs typeface="Times New Roman" pitchFamily="18" charset="0"/>
              </a:rPr>
              <a:t>về GD STEM</a:t>
            </a:r>
            <a:endParaRPr lang="en-US" sz="2000">
              <a:solidFill>
                <a:prstClr val="black"/>
              </a:solidFill>
            </a:endParaRPr>
          </a:p>
        </p:txBody>
      </p:sp>
      <p:sp>
        <p:nvSpPr>
          <p:cNvPr id="29" name="Rectangle 28"/>
          <p:cNvSpPr/>
          <p:nvPr/>
        </p:nvSpPr>
        <p:spPr>
          <a:xfrm>
            <a:off x="4882224" y="1260798"/>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prstClr val="black"/>
                </a:solidFill>
                <a:cs typeface="Times New Roman" pitchFamily="18" charset="0"/>
              </a:rPr>
              <a:t>GD</a:t>
            </a:r>
            <a:r>
              <a:rPr lang="vi-VN" sz="2000" smtClean="0">
                <a:solidFill>
                  <a:prstClr val="black"/>
                </a:solidFill>
                <a:cs typeface="Times New Roman" pitchFamily="18" charset="0"/>
              </a:rPr>
              <a:t> </a:t>
            </a:r>
            <a:r>
              <a:rPr lang="en-US" sz="2000" smtClean="0">
                <a:solidFill>
                  <a:prstClr val="black"/>
                </a:solidFill>
                <a:cs typeface="Times New Roman" pitchFamily="18" charset="0"/>
              </a:rPr>
              <a:t>STEM</a:t>
            </a:r>
            <a:r>
              <a:rPr lang="vi-VN" sz="2000" smtClean="0">
                <a:solidFill>
                  <a:prstClr val="black"/>
                </a:solidFill>
                <a:cs typeface="Times New Roman" pitchFamily="18" charset="0"/>
              </a:rPr>
              <a:t> </a:t>
            </a:r>
            <a:r>
              <a:rPr lang="vi-VN" sz="2000">
                <a:solidFill>
                  <a:prstClr val="black"/>
                </a:solidFill>
                <a:cs typeface="Times New Roman" pitchFamily="18" charset="0"/>
              </a:rPr>
              <a:t>trong </a:t>
            </a:r>
            <a:r>
              <a:rPr lang="en-US" sz="2000" smtClean="0">
                <a:solidFill>
                  <a:prstClr val="black"/>
                </a:solidFill>
                <a:cs typeface="Times New Roman" pitchFamily="18" charset="0"/>
              </a:rPr>
              <a:t>Ctr GDPT</a:t>
            </a:r>
            <a:r>
              <a:rPr lang="vi-VN" sz="2000" smtClean="0">
                <a:solidFill>
                  <a:prstClr val="black"/>
                </a:solidFill>
                <a:cs typeface="Times New Roman" pitchFamily="18" charset="0"/>
              </a:rPr>
              <a:t> </a:t>
            </a:r>
            <a:r>
              <a:rPr lang="vi-VN" sz="2000">
                <a:solidFill>
                  <a:prstClr val="black"/>
                </a:solidFill>
                <a:cs typeface="Times New Roman" pitchFamily="18" charset="0"/>
              </a:rPr>
              <a:t>2018</a:t>
            </a:r>
            <a:endParaRPr lang="en-US" sz="2000">
              <a:solidFill>
                <a:prstClr val="black"/>
              </a:solidFill>
            </a:endParaRPr>
          </a:p>
        </p:txBody>
      </p:sp>
      <p:sp>
        <p:nvSpPr>
          <p:cNvPr id="30" name="Rectangle 29"/>
          <p:cNvSpPr/>
          <p:nvPr/>
        </p:nvSpPr>
        <p:spPr>
          <a:xfrm>
            <a:off x="4882224" y="1727843"/>
            <a:ext cx="4104456" cy="59454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prstClr val="black"/>
                </a:solidFill>
                <a:cs typeface="Times New Roman" pitchFamily="18" charset="0"/>
              </a:rPr>
              <a:t>C</a:t>
            </a:r>
            <a:r>
              <a:rPr lang="vi-VN" sz="2000" smtClean="0">
                <a:solidFill>
                  <a:prstClr val="black"/>
                </a:solidFill>
                <a:cs typeface="Times New Roman" pitchFamily="18" charset="0"/>
              </a:rPr>
              <a:t>ơ </a:t>
            </a:r>
            <a:r>
              <a:rPr lang="vi-VN" sz="2000">
                <a:solidFill>
                  <a:prstClr val="black"/>
                </a:solidFill>
                <a:cs typeface="Times New Roman" pitchFamily="18" charset="0"/>
              </a:rPr>
              <a:t>sở thiết kế, tổ chức các hoạt động </a:t>
            </a:r>
            <a:r>
              <a:rPr lang="en-US" sz="2000" smtClean="0">
                <a:solidFill>
                  <a:prstClr val="black"/>
                </a:solidFill>
                <a:cs typeface="Times New Roman" pitchFamily="18" charset="0"/>
              </a:rPr>
              <a:t>GD</a:t>
            </a:r>
            <a:r>
              <a:rPr lang="vi-VN" sz="2000" smtClean="0">
                <a:solidFill>
                  <a:prstClr val="black"/>
                </a:solidFill>
                <a:cs typeface="Times New Roman" pitchFamily="18" charset="0"/>
              </a:rPr>
              <a:t> </a:t>
            </a:r>
            <a:r>
              <a:rPr lang="en-US" sz="2000" smtClean="0">
                <a:solidFill>
                  <a:prstClr val="black"/>
                </a:solidFill>
                <a:cs typeface="Times New Roman" pitchFamily="18" charset="0"/>
              </a:rPr>
              <a:t>STEM</a:t>
            </a:r>
            <a:endParaRPr lang="en-US" sz="2000">
              <a:solidFill>
                <a:prstClr val="black"/>
              </a:solidFill>
            </a:endParaRPr>
          </a:p>
        </p:txBody>
      </p:sp>
      <p:sp>
        <p:nvSpPr>
          <p:cNvPr id="31" name="Rectangle 30"/>
          <p:cNvSpPr/>
          <p:nvPr/>
        </p:nvSpPr>
        <p:spPr>
          <a:xfrm>
            <a:off x="4882224" y="2427628"/>
            <a:ext cx="4104456" cy="413229"/>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100" smtClean="0">
                <a:solidFill>
                  <a:prstClr val="black"/>
                </a:solidFill>
                <a:cs typeface="Times New Roman" pitchFamily="18" charset="0"/>
              </a:rPr>
              <a:t>Một </a:t>
            </a:r>
            <a:r>
              <a:rPr lang="en-US" sz="2100">
                <a:solidFill>
                  <a:prstClr val="black"/>
                </a:solidFill>
                <a:cs typeface="Times New Roman" pitchFamily="18" charset="0"/>
              </a:rPr>
              <a:t>số hình thức tổ chức </a:t>
            </a:r>
            <a:r>
              <a:rPr lang="en-US" sz="2100" smtClean="0">
                <a:solidFill>
                  <a:prstClr val="black"/>
                </a:solidFill>
                <a:cs typeface="Times New Roman" pitchFamily="18" charset="0"/>
              </a:rPr>
              <a:t>GD STEM </a:t>
            </a:r>
            <a:endParaRPr lang="en-US" sz="2100">
              <a:solidFill>
                <a:prstClr val="black"/>
              </a:solidFill>
            </a:endParaRPr>
          </a:p>
        </p:txBody>
      </p:sp>
      <p:sp>
        <p:nvSpPr>
          <p:cNvPr id="43" name="Left Bracket 42"/>
          <p:cNvSpPr/>
          <p:nvPr/>
        </p:nvSpPr>
        <p:spPr>
          <a:xfrm>
            <a:off x="4673153" y="893864"/>
            <a:ext cx="201736" cy="1740378"/>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prstClr val="black"/>
              </a:solidFill>
            </a:endParaRPr>
          </a:p>
        </p:txBody>
      </p:sp>
      <p:cxnSp>
        <p:nvCxnSpPr>
          <p:cNvPr id="44" name="Straight Connector 43"/>
          <p:cNvCxnSpPr/>
          <p:nvPr/>
        </p:nvCxnSpPr>
        <p:spPr>
          <a:xfrm>
            <a:off x="4673152" y="1976392"/>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681645" y="1428201"/>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320340" y="1727843"/>
            <a:ext cx="3648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Freeform 47"/>
          <p:cNvSpPr/>
          <p:nvPr/>
        </p:nvSpPr>
        <p:spPr>
          <a:xfrm>
            <a:off x="4319772" y="2974654"/>
            <a:ext cx="353380" cy="937134"/>
          </a:xfrm>
          <a:custGeom>
            <a:avLst/>
            <a:gdLst>
              <a:gd name="connsiteX0" fmla="*/ 0 w 314325"/>
              <a:gd name="connsiteY0" fmla="*/ 0 h 985838"/>
              <a:gd name="connsiteX1" fmla="*/ 128587 w 314325"/>
              <a:gd name="connsiteY1" fmla="*/ 0 h 985838"/>
              <a:gd name="connsiteX2" fmla="*/ 128587 w 314325"/>
              <a:gd name="connsiteY2" fmla="*/ 985838 h 985838"/>
              <a:gd name="connsiteX3" fmla="*/ 314325 w 314325"/>
              <a:gd name="connsiteY3" fmla="*/ 985838 h 985838"/>
            </a:gdLst>
            <a:ahLst/>
            <a:cxnLst>
              <a:cxn ang="0">
                <a:pos x="connsiteX0" y="connsiteY0"/>
              </a:cxn>
              <a:cxn ang="0">
                <a:pos x="connsiteX1" y="connsiteY1"/>
              </a:cxn>
              <a:cxn ang="0">
                <a:pos x="connsiteX2" y="connsiteY2"/>
              </a:cxn>
              <a:cxn ang="0">
                <a:pos x="connsiteX3" y="connsiteY3"/>
              </a:cxn>
            </a:cxnLst>
            <a:rect l="l" t="t" r="r" b="b"/>
            <a:pathLst>
              <a:path w="314325" h="985838">
                <a:moveTo>
                  <a:pt x="0" y="0"/>
                </a:moveTo>
                <a:lnTo>
                  <a:pt x="128587" y="0"/>
                </a:lnTo>
                <a:lnTo>
                  <a:pt x="128587" y="985838"/>
                </a:lnTo>
                <a:lnTo>
                  <a:pt x="314325" y="98583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Rectangle 48"/>
          <p:cNvSpPr/>
          <p:nvPr/>
        </p:nvSpPr>
        <p:spPr>
          <a:xfrm>
            <a:off x="747296" y="6165304"/>
            <a:ext cx="7624149" cy="72008"/>
          </a:xfrm>
          <a:prstGeom prst="rect">
            <a:avLst/>
          </a:prstGeom>
          <a:solidFill>
            <a:schemeClr val="bg1">
              <a:lumMod val="85000"/>
            </a:schemeClr>
          </a:solidFill>
          <a:ln>
            <a:noFill/>
          </a:ln>
        </p:spPr>
        <p:txBody>
          <a:bodyPr wrap="square" rtlCol="0" anchor="ctr">
            <a:spAutoFit/>
          </a:bodyPr>
          <a:lstStyle/>
          <a:p>
            <a:pPr algn="ctr">
              <a:lnSpc>
                <a:spcPct val="120000"/>
              </a:lnSpc>
            </a:pPr>
            <a:endParaRPr lang="en-US" sz="2200" b="1">
              <a:solidFill>
                <a:prstClr val="black"/>
              </a:solidFill>
              <a:latin typeface="Impact"/>
            </a:endParaRPr>
          </a:p>
        </p:txBody>
      </p:sp>
      <p:sp>
        <p:nvSpPr>
          <p:cNvPr id="33" name="Rectangle 32"/>
          <p:cNvSpPr/>
          <p:nvPr/>
        </p:nvSpPr>
        <p:spPr>
          <a:xfrm>
            <a:off x="4903464" y="6049462"/>
            <a:ext cx="4104456" cy="304757"/>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prstClr val="black"/>
                </a:solidFill>
                <a:cs typeface="Times New Roman" pitchFamily="18" charset="0"/>
              </a:rPr>
              <a:t>Đề xuất tên các bài học </a:t>
            </a:r>
            <a:r>
              <a:rPr lang="en-US" sz="2000">
                <a:solidFill>
                  <a:prstClr val="black"/>
                </a:solidFill>
                <a:cs typeface="Times New Roman" pitchFamily="18" charset="0"/>
              </a:rPr>
              <a:t>STEM</a:t>
            </a:r>
            <a:endParaRPr lang="en-US" sz="2000">
              <a:solidFill>
                <a:prstClr val="black"/>
              </a:solidFill>
            </a:endParaRPr>
          </a:p>
        </p:txBody>
      </p:sp>
      <p:sp>
        <p:nvSpPr>
          <p:cNvPr id="34" name="Left Bracket 33"/>
          <p:cNvSpPr/>
          <p:nvPr/>
        </p:nvSpPr>
        <p:spPr>
          <a:xfrm>
            <a:off x="4793865" y="5445224"/>
            <a:ext cx="104831" cy="735225"/>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prstClr val="black"/>
              </a:solidFill>
            </a:endParaRPr>
          </a:p>
        </p:txBody>
      </p:sp>
      <p:cxnSp>
        <p:nvCxnSpPr>
          <p:cNvPr id="7" name="Straight Arrow Connector 6"/>
          <p:cNvCxnSpPr>
            <a:stCxn id="37" idx="2"/>
            <a:endCxn id="38" idx="0"/>
          </p:cNvCxnSpPr>
          <p:nvPr/>
        </p:nvCxnSpPr>
        <p:spPr>
          <a:xfrm flipH="1">
            <a:off x="2717410" y="2247728"/>
            <a:ext cx="568" cy="56944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2701633" y="3579969"/>
            <a:ext cx="568" cy="56944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95214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3"/>
            <a:ext cx="8784976" cy="1717393"/>
          </a:xfrm>
          <a:prstGeom prst="rect">
            <a:avLst/>
          </a:prstGeom>
          <a:noFill/>
        </p:spPr>
        <p:txBody>
          <a:bodyPr wrap="square" rtlCol="0">
            <a:spAutoFit/>
          </a:bodyPr>
          <a:lstStyle/>
          <a:p>
            <a:pPr algn="ctr">
              <a:lnSpc>
                <a:spcPct val="120000"/>
              </a:lnSpc>
              <a:tabLst>
                <a:tab pos="354013" algn="l"/>
              </a:tabLst>
            </a:pPr>
            <a:r>
              <a:rPr lang="vi-VN" sz="2200" b="1">
                <a:solidFill>
                  <a:prstClr val="black"/>
                </a:solidFill>
                <a:cs typeface="Times New Roman" pitchFamily="18" charset="0"/>
              </a:rPr>
              <a:t>CHƯƠNG 1: MỘT SỐ VẤN ĐỀ CƠ BẢN VỀ GIÁO DỤC STEM</a:t>
            </a:r>
          </a:p>
          <a:p>
            <a:pPr algn="just">
              <a:lnSpc>
                <a:spcPct val="120000"/>
              </a:lnSpc>
              <a:tabLst>
                <a:tab pos="354013" algn="l"/>
              </a:tabLst>
            </a:pPr>
            <a:r>
              <a:rPr lang="vi-VN" sz="2200" b="1" smtClean="0">
                <a:solidFill>
                  <a:prstClr val="black"/>
                </a:solidFill>
                <a:cs typeface="Times New Roman" pitchFamily="18" charset="0"/>
              </a:rPr>
              <a:t>1.4.</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hình thức tổ chức giáo dục </a:t>
            </a:r>
            <a:r>
              <a:rPr lang="en-US" sz="2200" b="1" smtClean="0">
                <a:solidFill>
                  <a:prstClr val="black"/>
                </a:solidFill>
                <a:cs typeface="Times New Roman" pitchFamily="18" charset="0"/>
              </a:rPr>
              <a:t>STEM</a:t>
            </a:r>
            <a:endParaRPr lang="vi-VN" sz="2200" b="1" smtClean="0">
              <a:solidFill>
                <a:prstClr val="black"/>
              </a:solidFill>
              <a:cs typeface="Times New Roman" pitchFamily="18" charset="0"/>
            </a:endParaRPr>
          </a:p>
          <a:p>
            <a:pPr algn="just">
              <a:lnSpc>
                <a:spcPct val="120000"/>
              </a:lnSpc>
              <a:tabLst>
                <a:tab pos="354013" algn="l"/>
              </a:tabLst>
            </a:pPr>
            <a:endParaRPr lang="vi-VN" sz="220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27</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5" name="Hexagon 4"/>
          <p:cNvSpPr/>
          <p:nvPr/>
        </p:nvSpPr>
        <p:spPr>
          <a:xfrm>
            <a:off x="3228757" y="1463856"/>
            <a:ext cx="2736000" cy="1980000"/>
          </a:xfrm>
          <a:prstGeom prst="hexagon">
            <a:avLst/>
          </a:prstGeom>
          <a:no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exagon 5"/>
          <p:cNvSpPr/>
          <p:nvPr/>
        </p:nvSpPr>
        <p:spPr>
          <a:xfrm>
            <a:off x="1081304" y="2543976"/>
            <a:ext cx="2520000" cy="1980000"/>
          </a:xfrm>
          <a:prstGeom prst="hexagon">
            <a:avLst/>
          </a:prstGeom>
          <a:no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exagon 8"/>
          <p:cNvSpPr/>
          <p:nvPr/>
        </p:nvSpPr>
        <p:spPr>
          <a:xfrm>
            <a:off x="5617528" y="2543976"/>
            <a:ext cx="2484000" cy="1980000"/>
          </a:xfrm>
          <a:prstGeom prst="hexagon">
            <a:avLst/>
          </a:prstGeom>
          <a:no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457314" y="2052114"/>
            <a:ext cx="2219437" cy="707886"/>
          </a:xfrm>
          <a:prstGeom prst="rect">
            <a:avLst/>
          </a:prstGeom>
          <a:noFill/>
        </p:spPr>
        <p:txBody>
          <a:bodyPr wrap="square" rtlCol="0">
            <a:spAutoFit/>
          </a:bodyPr>
          <a:lstStyle/>
          <a:p>
            <a:pPr algn="ctr"/>
            <a:r>
              <a:rPr lang="en-US" sz="2000"/>
              <a:t>Tổ chức hoạt động trải nghiệm STEM</a:t>
            </a:r>
          </a:p>
        </p:txBody>
      </p:sp>
      <p:sp>
        <p:nvSpPr>
          <p:cNvPr id="13" name="Rectangle 12"/>
          <p:cNvSpPr/>
          <p:nvPr/>
        </p:nvSpPr>
        <p:spPr>
          <a:xfrm>
            <a:off x="1248698" y="3026148"/>
            <a:ext cx="2185215" cy="1015663"/>
          </a:xfrm>
          <a:prstGeom prst="rect">
            <a:avLst/>
          </a:prstGeom>
        </p:spPr>
        <p:txBody>
          <a:bodyPr wrap="none">
            <a:spAutoFit/>
          </a:bodyPr>
          <a:lstStyle/>
          <a:p>
            <a:pPr algn="ctr"/>
            <a:r>
              <a:rPr lang="en-US" sz="2000"/>
              <a:t>Dạy học </a:t>
            </a:r>
            <a:endParaRPr lang="en-US" sz="2000" smtClean="0"/>
          </a:p>
          <a:p>
            <a:pPr algn="ctr"/>
            <a:r>
              <a:rPr lang="en-US" sz="2000" smtClean="0"/>
              <a:t>các môn khoa học</a:t>
            </a:r>
          </a:p>
          <a:p>
            <a:pPr algn="ctr"/>
            <a:r>
              <a:rPr lang="en-US" sz="2000" smtClean="0"/>
              <a:t>theo bài </a:t>
            </a:r>
            <a:r>
              <a:rPr lang="en-US" sz="2000"/>
              <a:t>dạy STEM</a:t>
            </a:r>
          </a:p>
        </p:txBody>
      </p:sp>
      <p:sp>
        <p:nvSpPr>
          <p:cNvPr id="15" name="Rectangle 14"/>
          <p:cNvSpPr/>
          <p:nvPr/>
        </p:nvSpPr>
        <p:spPr>
          <a:xfrm>
            <a:off x="5905784" y="2687992"/>
            <a:ext cx="2016000" cy="1631216"/>
          </a:xfrm>
          <a:prstGeom prst="rect">
            <a:avLst/>
          </a:prstGeom>
        </p:spPr>
        <p:txBody>
          <a:bodyPr wrap="square">
            <a:spAutoFit/>
          </a:bodyPr>
          <a:lstStyle/>
          <a:p>
            <a:pPr algn="ctr"/>
            <a:r>
              <a:rPr lang="en-US" sz="2000"/>
              <a:t>Tổ chức </a:t>
            </a:r>
            <a:endParaRPr lang="en-US" sz="2000" smtClean="0"/>
          </a:p>
          <a:p>
            <a:pPr algn="ctr"/>
            <a:r>
              <a:rPr lang="en-US" sz="2000" smtClean="0"/>
              <a:t>hoạt động </a:t>
            </a:r>
          </a:p>
          <a:p>
            <a:pPr algn="ctr"/>
            <a:r>
              <a:rPr lang="en-US" sz="2000" smtClean="0"/>
              <a:t>nghiên </a:t>
            </a:r>
            <a:r>
              <a:rPr lang="en-US" sz="2000"/>
              <a:t>cứu </a:t>
            </a:r>
            <a:endParaRPr lang="en-US" sz="2000" smtClean="0"/>
          </a:p>
          <a:p>
            <a:pPr algn="ctr"/>
            <a:r>
              <a:rPr lang="en-US" sz="2000" smtClean="0"/>
              <a:t>khoa </a:t>
            </a:r>
            <a:r>
              <a:rPr lang="en-US" sz="2000"/>
              <a:t>học, </a:t>
            </a:r>
            <a:endParaRPr lang="en-US" sz="2000" smtClean="0"/>
          </a:p>
          <a:p>
            <a:pPr algn="ctr"/>
            <a:r>
              <a:rPr lang="en-US" sz="2000" smtClean="0"/>
              <a:t>kĩ </a:t>
            </a:r>
            <a:r>
              <a:rPr lang="en-US" sz="2000"/>
              <a:t>thuật</a:t>
            </a:r>
          </a:p>
        </p:txBody>
      </p:sp>
    </p:spTree>
    <p:extLst>
      <p:ext uri="{BB962C8B-B14F-4D97-AF65-F5344CB8AC3E}">
        <p14:creationId xmlns:p14="http://schemas.microsoft.com/office/powerpoint/2010/main" val="870917297"/>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311128"/>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1.4.</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hình thức tổ chức giáo dục </a:t>
            </a:r>
            <a:r>
              <a:rPr lang="en-US" sz="2200" b="1" smtClean="0">
                <a:solidFill>
                  <a:prstClr val="black"/>
                </a:solidFill>
                <a:cs typeface="Times New Roman" pitchFamily="18" charset="0"/>
              </a:rPr>
              <a:t>STEM</a:t>
            </a:r>
            <a:endParaRPr lang="vi-VN"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1.4.1.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Dạy </a:t>
            </a:r>
            <a:r>
              <a:rPr lang="vi-VN" sz="2200" b="1">
                <a:solidFill>
                  <a:prstClr val="black"/>
                </a:solidFill>
                <a:cs typeface="Times New Roman" pitchFamily="18" charset="0"/>
              </a:rPr>
              <a:t>học các môn khoa học theo bài dạy STEM</a:t>
            </a:r>
          </a:p>
          <a:p>
            <a:pPr algn="just">
              <a:lnSpc>
                <a:spcPct val="120000"/>
              </a:lnSpc>
              <a:tabLst>
                <a:tab pos="354013" algn="l"/>
              </a:tabLst>
            </a:pP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28</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grpSp>
        <p:nvGrpSpPr>
          <p:cNvPr id="27" name="Group 26"/>
          <p:cNvGrpSpPr/>
          <p:nvPr/>
        </p:nvGrpSpPr>
        <p:grpSpPr>
          <a:xfrm>
            <a:off x="107504" y="2687452"/>
            <a:ext cx="8856984" cy="2685764"/>
            <a:chOff x="135268" y="1535324"/>
            <a:chExt cx="8856984" cy="2685764"/>
          </a:xfrm>
        </p:grpSpPr>
        <p:sp>
          <p:nvSpPr>
            <p:cNvPr id="12" name="AutoShape 46"/>
            <p:cNvSpPr>
              <a:spLocks noChangeArrowheads="1"/>
            </p:cNvSpPr>
            <p:nvPr/>
          </p:nvSpPr>
          <p:spPr bwMode="gray">
            <a:xfrm>
              <a:off x="135268" y="2348880"/>
              <a:ext cx="1908000" cy="79200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just">
                <a:lnSpc>
                  <a:spcPct val="120000"/>
                </a:lnSpc>
                <a:tabLst>
                  <a:tab pos="354013" algn="l"/>
                </a:tabLst>
              </a:pPr>
              <a:r>
                <a:rPr lang="en-US" sz="2000" smtClean="0">
                  <a:solidFill>
                    <a:prstClr val="black"/>
                  </a:solidFill>
                  <a:cs typeface="Times New Roman" pitchFamily="18" charset="0"/>
                </a:rPr>
                <a:t>B</a:t>
              </a:r>
              <a:r>
                <a:rPr lang="vi-VN" sz="2000" smtClean="0">
                  <a:solidFill>
                    <a:prstClr val="black"/>
                  </a:solidFill>
                  <a:cs typeface="Times New Roman" pitchFamily="18" charset="0"/>
                </a:rPr>
                <a:t>ài </a:t>
              </a:r>
              <a:r>
                <a:rPr lang="vi-VN" sz="2000">
                  <a:solidFill>
                    <a:prstClr val="black"/>
                  </a:solidFill>
                  <a:cs typeface="Times New Roman" pitchFamily="18" charset="0"/>
                </a:rPr>
                <a:t>dạy STEM</a:t>
              </a:r>
            </a:p>
          </p:txBody>
        </p:sp>
        <p:sp>
          <p:nvSpPr>
            <p:cNvPr id="14" name="Rectangle 13"/>
            <p:cNvSpPr/>
            <p:nvPr/>
          </p:nvSpPr>
          <p:spPr>
            <a:xfrm>
              <a:off x="2436258" y="1548341"/>
              <a:ext cx="3171618" cy="69333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Khái </a:t>
              </a:r>
              <a:r>
                <a:rPr lang="en-US" sz="2000">
                  <a:solidFill>
                    <a:srgbClr val="000066"/>
                  </a:solidFill>
                  <a:latin typeface="Times New Roman" pitchFamily="18" charset="0"/>
                  <a:cs typeface="Times New Roman" pitchFamily="18" charset="0"/>
                </a:rPr>
                <a:t>quát về bài dạy STEM</a:t>
              </a:r>
              <a:endParaRPr lang="vi-VN" sz="2000">
                <a:solidFill>
                  <a:srgbClr val="000066"/>
                </a:solidFill>
                <a:latin typeface="Times New Roman" pitchFamily="18" charset="0"/>
                <a:cs typeface="Times New Roman" pitchFamily="18" charset="0"/>
              </a:endParaRPr>
            </a:p>
          </p:txBody>
        </p:sp>
        <p:sp>
          <p:nvSpPr>
            <p:cNvPr id="16" name="Rectangle 15"/>
            <p:cNvSpPr/>
            <p:nvPr/>
          </p:nvSpPr>
          <p:spPr>
            <a:xfrm>
              <a:off x="2436258" y="2529703"/>
              <a:ext cx="3171618" cy="611265"/>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smtClean="0">
                  <a:solidFill>
                    <a:prstClr val="black"/>
                  </a:solidFill>
                  <a:cs typeface="Times New Roman" pitchFamily="18" charset="0"/>
                </a:rPr>
                <a:t>Nội </a:t>
              </a:r>
              <a:r>
                <a:rPr lang="vi-VN" sz="2000">
                  <a:solidFill>
                    <a:prstClr val="black"/>
                  </a:solidFill>
                  <a:cs typeface="Times New Roman" pitchFamily="18" charset="0"/>
                </a:rPr>
                <a:t>dung bài dạy STEM</a:t>
              </a:r>
              <a:endParaRPr lang="en-US" sz="2000">
                <a:solidFill>
                  <a:srgbClr val="000066"/>
                </a:solidFill>
              </a:endParaRPr>
            </a:p>
          </p:txBody>
        </p:sp>
        <p:sp>
          <p:nvSpPr>
            <p:cNvPr id="17" name="Rectangle 16"/>
            <p:cNvSpPr/>
            <p:nvPr/>
          </p:nvSpPr>
          <p:spPr>
            <a:xfrm>
              <a:off x="2436257" y="3465088"/>
              <a:ext cx="3171620" cy="7560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smtClean="0">
                  <a:solidFill>
                    <a:prstClr val="black"/>
                  </a:solidFill>
                  <a:cs typeface="Times New Roman" pitchFamily="18" charset="0"/>
                </a:rPr>
                <a:t>Thiết </a:t>
              </a:r>
              <a:r>
                <a:rPr lang="vi-VN" sz="2000">
                  <a:solidFill>
                    <a:prstClr val="black"/>
                  </a:solidFill>
                  <a:cs typeface="Times New Roman" pitchFamily="18" charset="0"/>
                </a:rPr>
                <a:t>kế bài dạy STEM</a:t>
              </a:r>
              <a:endParaRPr lang="vi-VN" sz="2000">
                <a:solidFill>
                  <a:srgbClr val="000066"/>
                </a:solidFill>
                <a:latin typeface="Times New Roman" pitchFamily="18" charset="0"/>
                <a:cs typeface="Times New Roman" pitchFamily="18" charset="0"/>
              </a:endParaRPr>
            </a:p>
          </p:txBody>
        </p:sp>
        <p:sp>
          <p:nvSpPr>
            <p:cNvPr id="18" name="Line Callout 1 (Border and Accent Bar) 17"/>
            <p:cNvSpPr/>
            <p:nvPr/>
          </p:nvSpPr>
          <p:spPr>
            <a:xfrm>
              <a:off x="2259961" y="1535324"/>
              <a:ext cx="45719" cy="2685764"/>
            </a:xfrm>
            <a:prstGeom prst="accentBorderCallout1">
              <a:avLst>
                <a:gd name="adj1" fmla="val 18750"/>
                <a:gd name="adj2" fmla="val -8333"/>
                <a:gd name="adj3" fmla="val 34709"/>
                <a:gd name="adj4" fmla="val -697999"/>
              </a:avLst>
            </a:prstGeom>
            <a:solidFill>
              <a:schemeClr val="tx2">
                <a:lumMod val="25000"/>
                <a:lumOff val="75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66"/>
                </a:solidFill>
              </a:endParaRPr>
            </a:p>
          </p:txBody>
        </p:sp>
        <p:sp>
          <p:nvSpPr>
            <p:cNvPr id="21" name="Rectangle 20"/>
            <p:cNvSpPr/>
            <p:nvPr/>
          </p:nvSpPr>
          <p:spPr>
            <a:xfrm>
              <a:off x="6159808" y="1556792"/>
              <a:ext cx="2832444" cy="57221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0" algn="ctr"/>
              <a:r>
                <a:rPr lang="vi-VN" sz="2000">
                  <a:solidFill>
                    <a:schemeClr val="tx1"/>
                  </a:solidFill>
                </a:rPr>
                <a:t>Bài dạy STEM khoa </a:t>
              </a:r>
              <a:r>
                <a:rPr lang="vi-VN" sz="2000" smtClean="0">
                  <a:solidFill>
                    <a:schemeClr val="tx1"/>
                  </a:solidFill>
                </a:rPr>
                <a:t>học</a:t>
              </a:r>
              <a:endParaRPr lang="en-US" sz="2000">
                <a:solidFill>
                  <a:schemeClr val="tx1"/>
                </a:solidFill>
              </a:endParaRPr>
            </a:p>
          </p:txBody>
        </p:sp>
        <p:sp>
          <p:nvSpPr>
            <p:cNvPr id="22" name="Rectangle 21"/>
            <p:cNvSpPr/>
            <p:nvPr/>
          </p:nvSpPr>
          <p:spPr>
            <a:xfrm>
              <a:off x="6159808" y="2446438"/>
              <a:ext cx="2832444" cy="57221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lvl="0" algn="ctr"/>
              <a:r>
                <a:rPr lang="vi-VN" sz="2000">
                  <a:solidFill>
                    <a:schemeClr val="tx1"/>
                  </a:solidFill>
                </a:rPr>
                <a:t>Bài dạy </a:t>
              </a:r>
              <a:r>
                <a:rPr lang="en-US" sz="2000">
                  <a:solidFill>
                    <a:schemeClr val="tx1"/>
                  </a:solidFill>
                </a:rPr>
                <a:t>STEM </a:t>
              </a:r>
              <a:r>
                <a:rPr lang="vi-VN" sz="2000">
                  <a:solidFill>
                    <a:schemeClr val="tx1"/>
                  </a:solidFill>
                </a:rPr>
                <a:t>kĩ thuật</a:t>
              </a:r>
              <a:endParaRPr lang="en-US" sz="2000">
                <a:solidFill>
                  <a:schemeClr val="tx1"/>
                </a:solidFill>
              </a:endParaRPr>
            </a:p>
          </p:txBody>
        </p:sp>
        <p:sp>
          <p:nvSpPr>
            <p:cNvPr id="23" name="Left Bracket 22"/>
            <p:cNvSpPr/>
            <p:nvPr/>
          </p:nvSpPr>
          <p:spPr>
            <a:xfrm>
              <a:off x="5967916" y="1842901"/>
              <a:ext cx="191892" cy="978552"/>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a:stCxn id="16" idx="3"/>
              <a:endCxn id="23" idx="1"/>
            </p:cNvCxnSpPr>
            <p:nvPr/>
          </p:nvCxnSpPr>
          <p:spPr>
            <a:xfrm flipV="1">
              <a:off x="5607876" y="2332177"/>
              <a:ext cx="360040" cy="503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5455562" y="1340768"/>
            <a:ext cx="3508926" cy="1080120"/>
            <a:chOff x="5455562" y="1340768"/>
            <a:chExt cx="3508926" cy="1080120"/>
          </a:xfrm>
        </p:grpSpPr>
        <p:sp>
          <p:nvSpPr>
            <p:cNvPr id="28" name="Rectangular Callout 27"/>
            <p:cNvSpPr/>
            <p:nvPr/>
          </p:nvSpPr>
          <p:spPr>
            <a:xfrm>
              <a:off x="5455562" y="1340768"/>
              <a:ext cx="3508926" cy="1080120"/>
            </a:xfrm>
            <a:prstGeom prst="wedgeRectCallout">
              <a:avLst>
                <a:gd name="adj1" fmla="val -38749"/>
                <a:gd name="adj2" fmla="val 65145"/>
              </a:avLst>
            </a:prstGeom>
            <a:solidFill>
              <a:srgbClr val="CCFF99"/>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5544472" y="1394828"/>
              <a:ext cx="3348000" cy="1015663"/>
            </a:xfrm>
            <a:prstGeom prst="rect">
              <a:avLst/>
            </a:prstGeom>
            <a:solidFill>
              <a:schemeClr val="bg1"/>
            </a:solidFill>
          </p:spPr>
          <p:txBody>
            <a:bodyPr wrap="square" rtlCol="0">
              <a:spAutoFit/>
            </a:bodyPr>
            <a:lstStyle/>
            <a:p>
              <a:pPr algn="ctr"/>
              <a:r>
                <a:rPr lang="en-US" sz="2000" smtClean="0"/>
                <a:t>Trình bày cơ sở lý luận </a:t>
              </a:r>
            </a:p>
            <a:p>
              <a:pPr algn="ctr"/>
              <a:r>
                <a:rPr lang="en-US" sz="2000" smtClean="0"/>
                <a:t>về </a:t>
              </a:r>
              <a:r>
                <a:rPr lang="en-US" sz="2000" smtClean="0">
                  <a:solidFill>
                    <a:prstClr val="black"/>
                  </a:solidFill>
                  <a:cs typeface="Times New Roman" pitchFamily="18" charset="0"/>
                </a:rPr>
                <a:t>d</a:t>
              </a:r>
              <a:r>
                <a:rPr lang="vi-VN" sz="2000" smtClean="0">
                  <a:solidFill>
                    <a:prstClr val="black"/>
                  </a:solidFill>
                  <a:cs typeface="Times New Roman" pitchFamily="18" charset="0"/>
                </a:rPr>
                <a:t>ạy </a:t>
              </a:r>
              <a:r>
                <a:rPr lang="vi-VN" sz="2000">
                  <a:solidFill>
                    <a:prstClr val="black"/>
                  </a:solidFill>
                  <a:cs typeface="Times New Roman" pitchFamily="18" charset="0"/>
                </a:rPr>
                <a:t>học </a:t>
              </a:r>
              <a:r>
                <a:rPr lang="vi-VN" sz="2000" smtClean="0">
                  <a:solidFill>
                    <a:prstClr val="black"/>
                  </a:solidFill>
                  <a:cs typeface="Times New Roman" pitchFamily="18" charset="0"/>
                </a:rPr>
                <a:t>các </a:t>
              </a:r>
              <a:r>
                <a:rPr lang="vi-VN" sz="2000">
                  <a:solidFill>
                    <a:prstClr val="black"/>
                  </a:solidFill>
                  <a:cs typeface="Times New Roman" pitchFamily="18" charset="0"/>
                </a:rPr>
                <a:t>môn khoa học </a:t>
              </a:r>
              <a:endParaRPr lang="en-US" sz="2000" smtClean="0">
                <a:solidFill>
                  <a:prstClr val="black"/>
                </a:solidFill>
                <a:cs typeface="Times New Roman" pitchFamily="18" charset="0"/>
              </a:endParaRPr>
            </a:p>
            <a:p>
              <a:pPr algn="ctr"/>
              <a:r>
                <a:rPr lang="vi-VN" sz="2000" smtClean="0">
                  <a:solidFill>
                    <a:prstClr val="black"/>
                  </a:solidFill>
                  <a:cs typeface="Times New Roman" pitchFamily="18" charset="0"/>
                </a:rPr>
                <a:t>theo </a:t>
              </a:r>
              <a:r>
                <a:rPr lang="vi-VN" sz="2000">
                  <a:solidFill>
                    <a:prstClr val="black"/>
                  </a:solidFill>
                  <a:cs typeface="Times New Roman" pitchFamily="18" charset="0"/>
                </a:rPr>
                <a:t>bài dạy STEM</a:t>
              </a:r>
              <a:r>
                <a:rPr lang="en-US" sz="2000" smtClean="0"/>
                <a:t> </a:t>
              </a:r>
              <a:endParaRPr lang="en-US" sz="2000"/>
            </a:p>
          </p:txBody>
        </p:sp>
      </p:grpSp>
      <p:sp>
        <p:nvSpPr>
          <p:cNvPr id="19" name="Frame 18">
            <a:hlinkClick r:id="rId4" action="ppaction://hlinkfile"/>
          </p:cNvPr>
          <p:cNvSpPr/>
          <p:nvPr/>
        </p:nvSpPr>
        <p:spPr>
          <a:xfrm>
            <a:off x="8415042" y="6445124"/>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cxnSp>
        <p:nvCxnSpPr>
          <p:cNvPr id="4" name="Straight Arrow Connector 3"/>
          <p:cNvCxnSpPr/>
          <p:nvPr/>
        </p:nvCxnSpPr>
        <p:spPr>
          <a:xfrm>
            <a:off x="3851920" y="3393799"/>
            <a:ext cx="0" cy="288032"/>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861440" y="4307384"/>
            <a:ext cx="0" cy="288032"/>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9848795"/>
      </p:ext>
    </p:extLst>
  </p:cSld>
  <p:clrMapOvr>
    <a:masterClrMapping/>
  </p:clrMapOvr>
  <p:transition spd="slow">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4967514"/>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1.4.</a:t>
            </a:r>
            <a:r>
              <a:rPr lang="en-US" sz="2200" b="1" smtClean="0">
                <a:solidFill>
                  <a:prstClr val="black"/>
                </a:solidFill>
                <a:cs typeface="Times New Roman" pitchFamily="18" charset="0"/>
              </a:rPr>
              <a:t> M</a:t>
            </a:r>
            <a:r>
              <a:rPr lang="vi-VN" sz="2200" b="1" smtClean="0">
                <a:solidFill>
                  <a:prstClr val="black"/>
                </a:solidFill>
                <a:cs typeface="Times New Roman" pitchFamily="18" charset="0"/>
              </a:rPr>
              <a:t>ột số hình thức tổ chức giáo dục </a:t>
            </a:r>
            <a:r>
              <a:rPr lang="en-US" sz="2200" b="1" smtClean="0">
                <a:solidFill>
                  <a:prstClr val="black"/>
                </a:solidFill>
                <a:cs typeface="Times New Roman" pitchFamily="18" charset="0"/>
              </a:rPr>
              <a:t>STEM</a:t>
            </a:r>
            <a:endParaRPr lang="vi-VN"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1.4.1.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Dạy học các môn khoa học theo bài dạy STEM</a:t>
            </a:r>
            <a:endParaRPr lang="en-US" sz="2200" b="1" smtClean="0">
              <a:solidFill>
                <a:prstClr val="black"/>
              </a:solidFill>
              <a:cs typeface="Times New Roman" pitchFamily="18" charset="0"/>
            </a:endParaRPr>
          </a:p>
          <a:p>
            <a:pPr algn="just">
              <a:lnSpc>
                <a:spcPct val="120000"/>
              </a:lnSpc>
              <a:tabLst>
                <a:tab pos="354013" algn="l"/>
              </a:tabLst>
            </a:pPr>
            <a:r>
              <a:rPr lang="en-US" sz="2200" b="1" smtClean="0">
                <a:solidFill>
                  <a:prstClr val="black"/>
                </a:solidFill>
                <a:cs typeface="Times New Roman" pitchFamily="18" charset="0"/>
              </a:rPr>
              <a:t>1.4.1.1.</a:t>
            </a:r>
            <a:r>
              <a:rPr lang="vi-VN" sz="2200" b="1" smtClean="0">
                <a:solidFill>
                  <a:prstClr val="black"/>
                </a:solidFill>
                <a:cs typeface="Times New Roman" pitchFamily="18" charset="0"/>
              </a:rPr>
              <a:t>	Bài dạy STEM kĩ thuật</a:t>
            </a: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Là bài dạy STEM được thiết kế dựa trên quy trình thiết kế kĩ thuật. Bài dạy STEM kĩ thuật hướng tới phát hiện, đề xuất giải pháp giải quyết vấn đề trong thực tiễn trên cơ sở vận dụng các nguyên lí khoa học, toán và các công nghệ hiện có.</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r>
              <a:rPr lang="vi-VN" sz="2200" smtClean="0">
                <a:solidFill>
                  <a:prstClr val="black"/>
                </a:solidFill>
                <a:cs typeface="Times New Roman" pitchFamily="18" charset="0"/>
              </a:rPr>
              <a:t>Cấu </a:t>
            </a:r>
            <a:r>
              <a:rPr lang="vi-VN" sz="2200">
                <a:solidFill>
                  <a:prstClr val="black"/>
                </a:solidFill>
                <a:cs typeface="Times New Roman" pitchFamily="18" charset="0"/>
              </a:rPr>
              <a:t>trúc bài dạy STEM kĩ thuật gồm 5 hoạt động chính trên cơ sở quy trình 8 bước của hoạt động thiết kế kĩ thuật. Đó là các hoạt động:</a:t>
            </a:r>
            <a:endParaRPr lang="en-US" sz="2200"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smtClean="0">
              <a:solidFill>
                <a:prstClr val="black"/>
              </a:solidFill>
              <a:cs typeface="Times New Roman" pitchFamily="18" charset="0"/>
            </a:endParaRPr>
          </a:p>
          <a:p>
            <a:pPr algn="just">
              <a:lnSpc>
                <a:spcPct val="120000"/>
              </a:lnSpc>
              <a:tabLst>
                <a:tab pos="354013" algn="l"/>
              </a:tabLst>
            </a:pPr>
            <a:endParaRPr lang="vi-VN" sz="2200" b="1"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29</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19" name="Frame 18">
            <a:hlinkClick r:id="rId4" action="ppaction://hlinkfile"/>
          </p:cNvPr>
          <p:cNvSpPr/>
          <p:nvPr/>
        </p:nvSpPr>
        <p:spPr>
          <a:xfrm>
            <a:off x="8415042" y="6445124"/>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51995303"/>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D6AE92F2-859C-4D93-BCE8-6F578596529E}" type="slidenum">
              <a:rPr lang="en-US" smtClean="0">
                <a:solidFill>
                  <a:prstClr val="black">
                    <a:lumMod val="85000"/>
                    <a:lumOff val="15000"/>
                  </a:prstClr>
                </a:solidFill>
              </a:rPr>
              <a:pPr/>
              <a:t>3</a:t>
            </a:fld>
            <a:endParaRPr lang="en-US">
              <a:solidFill>
                <a:prstClr val="black">
                  <a:lumMod val="85000"/>
                  <a:lumOff val="15000"/>
                </a:prst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80" y="71440"/>
            <a:ext cx="8892480"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090915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175706"/>
          </a:xfrm>
          <a:prstGeom prst="rect">
            <a:avLst/>
          </a:prstGeom>
          <a:noFill/>
        </p:spPr>
        <p:txBody>
          <a:bodyPr wrap="square" rtlCol="0">
            <a:spAutoFit/>
          </a:bodyPr>
          <a:lstStyle/>
          <a:p>
            <a:pPr algn="just">
              <a:lnSpc>
                <a:spcPct val="120000"/>
              </a:lnSpc>
              <a:tabLst>
                <a:tab pos="354013" algn="l"/>
              </a:tabLst>
            </a:pPr>
            <a:r>
              <a:rPr lang="en-US" sz="2200" b="1">
                <a:solidFill>
                  <a:prstClr val="black"/>
                </a:solidFill>
                <a:cs typeface="Times New Roman" pitchFamily="18" charset="0"/>
              </a:rPr>
              <a:t>1.4.1.1.</a:t>
            </a:r>
            <a:r>
              <a:rPr lang="vi-VN" sz="2200" b="1">
                <a:solidFill>
                  <a:prstClr val="black"/>
                </a:solidFill>
                <a:cs typeface="Times New Roman" pitchFamily="18" charset="0"/>
              </a:rPr>
              <a:t>	Bài dạy STEM kĩ thuật</a:t>
            </a:r>
          </a:p>
          <a:p>
            <a:pPr algn="just">
              <a:tabLst>
                <a:tab pos="354013" algn="l"/>
              </a:tabLst>
            </a:pPr>
            <a:r>
              <a:rPr lang="en-US" sz="2200" b="1" smtClean="0">
                <a:solidFill>
                  <a:prstClr val="black"/>
                </a:solidFill>
                <a:cs typeface="Times New Roman" pitchFamily="18" charset="0"/>
              </a:rPr>
              <a:t>	</a:t>
            </a:r>
            <a:r>
              <a:rPr lang="vi-VN" sz="2200" smtClean="0">
                <a:solidFill>
                  <a:prstClr val="black"/>
                </a:solidFill>
                <a:cs typeface="Times New Roman" pitchFamily="18" charset="0"/>
              </a:rPr>
              <a:t>Cấu </a:t>
            </a:r>
            <a:r>
              <a:rPr lang="vi-VN" sz="2200">
                <a:solidFill>
                  <a:prstClr val="black"/>
                </a:solidFill>
                <a:cs typeface="Times New Roman" pitchFamily="18" charset="0"/>
              </a:rPr>
              <a:t>trúc bài dạy STEM kĩ thuật gồm 5 hoạt động chính trên cơ sở quy trình 8 bước của hoạt động thiết kế kĩ thuật. Đó là các hoạt động</a:t>
            </a:r>
            <a:r>
              <a:rPr lang="vi-VN" sz="2200" smtClean="0">
                <a:solidFill>
                  <a:prstClr val="black"/>
                </a:solidFill>
                <a:cs typeface="Times New Roman" pitchFamily="18" charset="0"/>
              </a:rPr>
              <a:t>:</a:t>
            </a: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p:cNvSpPr txBox="1">
            <a:spLocks/>
          </p:cNvSpPr>
          <p:nvPr/>
        </p:nvSpPr>
        <p:spPr>
          <a:xfrm>
            <a:off x="8400208" y="6381328"/>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30</a:t>
            </a:fld>
            <a:endParaRPr lang="en-US" sz="1400" b="1">
              <a:solidFill>
                <a:prstClr val="black"/>
              </a:solidFill>
              <a:cs typeface="Times New Roman" pitchFamily="18" charset="0"/>
            </a:endParaRPr>
          </a:p>
        </p:txBody>
      </p:sp>
      <p:sp>
        <p:nvSpPr>
          <p:cNvPr id="14" name="Rectangle 13"/>
          <p:cNvSpPr/>
          <p:nvPr/>
        </p:nvSpPr>
        <p:spPr>
          <a:xfrm>
            <a:off x="4990754" y="1759096"/>
            <a:ext cx="3973733" cy="445545"/>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(1) </a:t>
            </a:r>
            <a:r>
              <a:rPr lang="vi-VN" sz="2000" smtClean="0">
                <a:solidFill>
                  <a:srgbClr val="000066"/>
                </a:solidFill>
                <a:latin typeface="Times New Roman" pitchFamily="18" charset="0"/>
                <a:cs typeface="Times New Roman" pitchFamily="18" charset="0"/>
              </a:rPr>
              <a:t>Xác </a:t>
            </a:r>
            <a:r>
              <a:rPr lang="vi-VN" sz="2000">
                <a:solidFill>
                  <a:srgbClr val="000066"/>
                </a:solidFill>
                <a:latin typeface="Times New Roman" pitchFamily="18" charset="0"/>
                <a:cs typeface="Times New Roman" pitchFamily="18" charset="0"/>
              </a:rPr>
              <a:t>định vấn đề thiết kế, chế tạo</a:t>
            </a:r>
          </a:p>
        </p:txBody>
      </p:sp>
      <p:sp>
        <p:nvSpPr>
          <p:cNvPr id="16" name="Rectangle 15"/>
          <p:cNvSpPr/>
          <p:nvPr/>
        </p:nvSpPr>
        <p:spPr>
          <a:xfrm>
            <a:off x="4990754" y="2505301"/>
            <a:ext cx="3945411" cy="79074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rPr>
              <a:t>(2) Nghiên cứu kiến thức </a:t>
            </a:r>
            <a:r>
              <a:rPr lang="vi-VN" sz="2000" smtClean="0">
                <a:solidFill>
                  <a:srgbClr val="000066"/>
                </a:solidFill>
              </a:rPr>
              <a:t>nền</a:t>
            </a:r>
            <a:r>
              <a:rPr lang="en-US" sz="2000" smtClean="0">
                <a:solidFill>
                  <a:srgbClr val="000066"/>
                </a:solidFill>
              </a:rPr>
              <a:t> </a:t>
            </a:r>
            <a:r>
              <a:rPr lang="vi-VN" sz="2000" smtClean="0">
                <a:solidFill>
                  <a:srgbClr val="000066"/>
                </a:solidFill>
              </a:rPr>
              <a:t>và </a:t>
            </a:r>
            <a:r>
              <a:rPr lang="vi-VN" sz="2000">
                <a:solidFill>
                  <a:srgbClr val="000066"/>
                </a:solidFill>
              </a:rPr>
              <a:t>đề xuất giải pháp thiết kế</a:t>
            </a:r>
            <a:endParaRPr lang="en-US" sz="2000">
              <a:solidFill>
                <a:srgbClr val="000066"/>
              </a:solidFill>
            </a:endParaRPr>
          </a:p>
        </p:txBody>
      </p:sp>
      <p:sp>
        <p:nvSpPr>
          <p:cNvPr id="17" name="Rectangle 16"/>
          <p:cNvSpPr/>
          <p:nvPr/>
        </p:nvSpPr>
        <p:spPr>
          <a:xfrm>
            <a:off x="4990754" y="3596702"/>
            <a:ext cx="3973734"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(3) Lựa chọn giải pháp thiết kế</a:t>
            </a:r>
            <a:endParaRPr lang="vi-VN" sz="2000">
              <a:solidFill>
                <a:srgbClr val="000066"/>
              </a:solidFill>
              <a:latin typeface="Times New Roman" pitchFamily="18" charset="0"/>
              <a:cs typeface="Times New Roman" pitchFamily="18" charset="0"/>
            </a:endParaRPr>
          </a:p>
        </p:txBody>
      </p:sp>
      <p:sp>
        <p:nvSpPr>
          <p:cNvPr id="19" name="Frame 18">
            <a:hlinkClick r:id="rId3" action="ppaction://hlinkfile"/>
          </p:cNvPr>
          <p:cNvSpPr/>
          <p:nvPr/>
        </p:nvSpPr>
        <p:spPr>
          <a:xfrm>
            <a:off x="8475606" y="6424341"/>
            <a:ext cx="288000" cy="252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Rectangle 30"/>
          <p:cNvSpPr/>
          <p:nvPr/>
        </p:nvSpPr>
        <p:spPr>
          <a:xfrm>
            <a:off x="4990754" y="4401418"/>
            <a:ext cx="3970112" cy="75642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smtClean="0">
                <a:solidFill>
                  <a:prstClr val="black"/>
                </a:solidFill>
                <a:cs typeface="Times New Roman" pitchFamily="18" charset="0"/>
              </a:rPr>
              <a:t>(</a:t>
            </a:r>
            <a:r>
              <a:rPr lang="vi-VN" sz="2000">
                <a:solidFill>
                  <a:prstClr val="black"/>
                </a:solidFill>
                <a:cs typeface="Times New Roman" pitchFamily="18" charset="0"/>
              </a:rPr>
              <a:t>4) Chế tạo mẫu, thử nghiệm và đánh giá</a:t>
            </a:r>
            <a:endParaRPr lang="vi-VN" sz="2000">
              <a:solidFill>
                <a:srgbClr val="000066"/>
              </a:solidFill>
              <a:latin typeface="Times New Roman" pitchFamily="18" charset="0"/>
              <a:cs typeface="Times New Roman" pitchFamily="18" charset="0"/>
            </a:endParaRPr>
          </a:p>
        </p:txBody>
      </p:sp>
      <p:sp>
        <p:nvSpPr>
          <p:cNvPr id="32" name="Rectangle 31"/>
          <p:cNvSpPr/>
          <p:nvPr/>
        </p:nvSpPr>
        <p:spPr>
          <a:xfrm>
            <a:off x="4990754" y="5458498"/>
            <a:ext cx="3970113"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(5) Chia sẻ, thảo luận và điều </a:t>
            </a:r>
            <a:r>
              <a:rPr lang="vi-VN" sz="2000" smtClean="0">
                <a:solidFill>
                  <a:prstClr val="black"/>
                </a:solidFill>
                <a:cs typeface="Times New Roman" pitchFamily="18" charset="0"/>
              </a:rPr>
              <a:t>chỉnh</a:t>
            </a:r>
            <a:endParaRPr lang="vi-VN" sz="2000">
              <a:solidFill>
                <a:srgbClr val="000066"/>
              </a:solidFill>
              <a:latin typeface="Times New Roman" pitchFamily="18" charset="0"/>
              <a:cs typeface="Times New Roman" pitchFamily="18" charset="0"/>
            </a:endParaRPr>
          </a:p>
        </p:txBody>
      </p:sp>
      <p:cxnSp>
        <p:nvCxnSpPr>
          <p:cNvPr id="5" name="Straight Arrow Connector 4"/>
          <p:cNvCxnSpPr/>
          <p:nvPr/>
        </p:nvCxnSpPr>
        <p:spPr>
          <a:xfrm>
            <a:off x="6646938" y="2204641"/>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685034" y="3330076"/>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6718946" y="4122164"/>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742186" y="5173140"/>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66454" y="1484784"/>
            <a:ext cx="4521570" cy="4293483"/>
          </a:xfrm>
          <a:prstGeom prst="rect">
            <a:avLst/>
          </a:prstGeom>
          <a:noFill/>
        </p:spPr>
        <p:txBody>
          <a:bodyPr wrap="square" rtlCol="0">
            <a:spAutoFit/>
          </a:bodyPr>
          <a:lstStyle/>
          <a:p>
            <a:pPr algn="just"/>
            <a:r>
              <a:rPr lang="en-US" sz="2100" smtClean="0"/>
              <a:t>    </a:t>
            </a:r>
            <a:r>
              <a:rPr lang="vi-VN" sz="2100" smtClean="0"/>
              <a:t>Bài dạy STEM kĩ thuật chú trọng thiết kế, chế tạo; định hướng sản phẩm giải quyết vấn đề đặt ra. Bên cạnh tư duy sáng tạo và giải quyết vấn đề, bài dạy STEM kĩ thuật yêu cầu </a:t>
            </a:r>
            <a:r>
              <a:rPr lang="en-US" sz="2100" smtClean="0"/>
              <a:t>HS </a:t>
            </a:r>
            <a:r>
              <a:rPr lang="vi-VN" sz="2100" smtClean="0"/>
              <a:t>có năng lực khám phá khoa học (để chiếm lĩnh tri thức khoa học); năng lực về kĩ thuật, công nghệ trong vẽ thiết kế sản phẩm, lựa chọn và gia công vật liệu cơ khí; thiết kế, lập trình và lắp ráp mạch điện điều khiển và tự động hóa, in 3D, công nghệ IoT, Robotics... (để thiết kế, chế tạo sản phẩm).</a:t>
            </a:r>
            <a:endParaRPr lang="en-US" sz="2100"/>
          </a:p>
        </p:txBody>
      </p:sp>
      <p:sp>
        <p:nvSpPr>
          <p:cNvPr id="9" name="Rectangle 8"/>
          <p:cNvSpPr/>
          <p:nvPr/>
        </p:nvSpPr>
        <p:spPr>
          <a:xfrm>
            <a:off x="1064976" y="-99392"/>
            <a:ext cx="7481752" cy="535531"/>
          </a:xfrm>
          <a:prstGeom prst="rect">
            <a:avLst/>
          </a:prstGeom>
        </p:spPr>
        <p:txBody>
          <a:bodyPr wrap="square">
            <a:spAutoFit/>
          </a:bodyPr>
          <a:lstStyle/>
          <a:p>
            <a:pPr algn="just">
              <a:lnSpc>
                <a:spcPct val="120000"/>
              </a:lnSpc>
              <a:tabLst>
                <a:tab pos="354013" algn="l"/>
              </a:tabLst>
            </a:pPr>
            <a:r>
              <a:rPr lang="vi-VN" sz="2400" b="1">
                <a:solidFill>
                  <a:schemeClr val="bg1"/>
                </a:solidFill>
                <a:cs typeface="Times New Roman" pitchFamily="18" charset="0"/>
              </a:rPr>
              <a:t>1.4.1.</a:t>
            </a:r>
            <a:r>
              <a:rPr lang="en-US" sz="2400" b="1">
                <a:solidFill>
                  <a:schemeClr val="bg1"/>
                </a:solidFill>
                <a:cs typeface="Times New Roman" pitchFamily="18" charset="0"/>
              </a:rPr>
              <a:t> </a:t>
            </a:r>
            <a:r>
              <a:rPr lang="vi-VN" sz="2400" b="1">
                <a:solidFill>
                  <a:schemeClr val="bg1"/>
                </a:solidFill>
                <a:cs typeface="Times New Roman" pitchFamily="18" charset="0"/>
              </a:rPr>
              <a:t>Dạy học các môn khoa học theo bài dạy </a:t>
            </a:r>
            <a:r>
              <a:rPr lang="vi-VN" sz="2400" b="1" smtClean="0">
                <a:solidFill>
                  <a:schemeClr val="bg1"/>
                </a:solidFill>
                <a:cs typeface="Times New Roman" pitchFamily="18" charset="0"/>
              </a:rPr>
              <a:t>STEM</a:t>
            </a:r>
            <a:endParaRPr lang="en-US" sz="2400" b="1">
              <a:solidFill>
                <a:schemeClr val="bg1"/>
              </a:solidFill>
              <a:cs typeface="Times New Roman" pitchFamily="18" charset="0"/>
            </a:endParaRPr>
          </a:p>
        </p:txBody>
      </p:sp>
    </p:spTree>
    <p:extLst>
      <p:ext uri="{BB962C8B-B14F-4D97-AF65-F5344CB8AC3E}">
        <p14:creationId xmlns:p14="http://schemas.microsoft.com/office/powerpoint/2010/main" val="2848869577"/>
      </p:ext>
    </p:extLst>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311128"/>
          </a:xfrm>
          <a:prstGeom prst="rect">
            <a:avLst/>
          </a:prstGeom>
          <a:noFill/>
        </p:spPr>
        <p:txBody>
          <a:bodyPr wrap="square" rtlCol="0">
            <a:spAutoFit/>
          </a:bodyPr>
          <a:lstStyle/>
          <a:p>
            <a:pPr algn="just">
              <a:lnSpc>
                <a:spcPct val="120000"/>
              </a:lnSpc>
              <a:tabLst>
                <a:tab pos="354013" algn="l"/>
              </a:tabLst>
            </a:pPr>
            <a:r>
              <a:rPr lang="en-US" sz="2200" b="1">
                <a:solidFill>
                  <a:prstClr val="black"/>
                </a:solidFill>
                <a:cs typeface="Times New Roman" pitchFamily="18" charset="0"/>
              </a:rPr>
              <a:t>1.4.1.1.</a:t>
            </a:r>
            <a:r>
              <a:rPr lang="vi-VN" sz="2200" b="1">
                <a:solidFill>
                  <a:prstClr val="black"/>
                </a:solidFill>
                <a:cs typeface="Times New Roman" pitchFamily="18" charset="0"/>
              </a:rPr>
              <a:t>	Bài dạy STEM kĩ thuật</a:t>
            </a:r>
          </a:p>
          <a:p>
            <a:pPr algn="just">
              <a:lnSpc>
                <a:spcPct val="120000"/>
              </a:lnSpc>
              <a:tabLst>
                <a:tab pos="354013" algn="l"/>
              </a:tabLst>
            </a:pPr>
            <a:r>
              <a:rPr lang="en-US" sz="2200" b="1" smtClean="0">
                <a:solidFill>
                  <a:prstClr val="black"/>
                </a:solidFill>
                <a:cs typeface="Times New Roman" pitchFamily="18" charset="0"/>
              </a:rPr>
              <a:t>	</a:t>
            </a:r>
            <a:r>
              <a:rPr lang="vi-VN" sz="2200" smtClean="0">
                <a:solidFill>
                  <a:prstClr val="black"/>
                </a:solidFill>
                <a:cs typeface="Times New Roman" pitchFamily="18" charset="0"/>
              </a:rPr>
              <a:t>Cấu </a:t>
            </a:r>
            <a:r>
              <a:rPr lang="vi-VN" sz="2200">
                <a:solidFill>
                  <a:prstClr val="black"/>
                </a:solidFill>
                <a:cs typeface="Times New Roman" pitchFamily="18" charset="0"/>
              </a:rPr>
              <a:t>trúc bài dạy STEM kĩ thuật gồm 5 hoạt động chính trên cơ sở quy trình 8 bước của hoạt động thiết kế kĩ thuật. Đó là các hoạt động</a:t>
            </a:r>
            <a:r>
              <a:rPr lang="vi-VN" sz="2200" smtClean="0">
                <a:solidFill>
                  <a:prstClr val="black"/>
                </a:solidFill>
                <a:cs typeface="Times New Roman" pitchFamily="18" charset="0"/>
              </a:rPr>
              <a:t>:</a:t>
            </a:r>
            <a:r>
              <a:rPr lang="en-US" sz="2200" smtClean="0">
                <a:solidFill>
                  <a:prstClr val="black"/>
                </a:solidFill>
                <a:cs typeface="Times New Roman" pitchFamily="18" charset="0"/>
              </a:rPr>
              <a:t>	</a:t>
            </a:r>
            <a:endParaRPr lang="vi-VN" sz="2200" b="1">
              <a:solidFill>
                <a:prstClr val="black"/>
              </a:solidFill>
              <a:cs typeface="Times New Roman" pitchFamily="18" charset="0"/>
            </a:endParaRPr>
          </a:p>
        </p:txBody>
      </p:sp>
      <p:sp>
        <p:nvSpPr>
          <p:cNvPr id="7" name="Slide Number Placeholder 2"/>
          <p:cNvSpPr txBox="1">
            <a:spLocks/>
          </p:cNvSpPr>
          <p:nvPr/>
        </p:nvSpPr>
        <p:spPr>
          <a:xfrm>
            <a:off x="8343056" y="6232227"/>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31</a:t>
            </a:fld>
            <a:endParaRPr lang="en-US" sz="1400" b="1">
              <a:solidFill>
                <a:prstClr val="black"/>
              </a:solidFill>
              <a:cs typeface="Times New Roman" pitchFamily="18" charset="0"/>
            </a:endParaRPr>
          </a:p>
        </p:txBody>
      </p:sp>
      <p:sp>
        <p:nvSpPr>
          <p:cNvPr id="14" name="Rectangle 13"/>
          <p:cNvSpPr/>
          <p:nvPr/>
        </p:nvSpPr>
        <p:spPr>
          <a:xfrm>
            <a:off x="4990754" y="1759096"/>
            <a:ext cx="3973733" cy="445545"/>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(1) </a:t>
            </a:r>
            <a:r>
              <a:rPr lang="vi-VN" sz="2000" smtClean="0">
                <a:solidFill>
                  <a:srgbClr val="000066"/>
                </a:solidFill>
                <a:latin typeface="Times New Roman" pitchFamily="18" charset="0"/>
                <a:cs typeface="Times New Roman" pitchFamily="18" charset="0"/>
              </a:rPr>
              <a:t>Xác </a:t>
            </a:r>
            <a:r>
              <a:rPr lang="vi-VN" sz="2000">
                <a:solidFill>
                  <a:srgbClr val="000066"/>
                </a:solidFill>
                <a:latin typeface="Times New Roman" pitchFamily="18" charset="0"/>
                <a:cs typeface="Times New Roman" pitchFamily="18" charset="0"/>
              </a:rPr>
              <a:t>định vấn đề thiết kế, chế tạo</a:t>
            </a:r>
          </a:p>
        </p:txBody>
      </p:sp>
      <p:sp>
        <p:nvSpPr>
          <p:cNvPr id="16" name="Rectangle 15"/>
          <p:cNvSpPr/>
          <p:nvPr/>
        </p:nvSpPr>
        <p:spPr>
          <a:xfrm>
            <a:off x="4990754" y="2505301"/>
            <a:ext cx="3945411" cy="79074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rPr>
              <a:t>(2) Nghiên cứu kiến thức </a:t>
            </a:r>
            <a:r>
              <a:rPr lang="vi-VN" sz="2000" smtClean="0">
                <a:solidFill>
                  <a:srgbClr val="000066"/>
                </a:solidFill>
              </a:rPr>
              <a:t>nền</a:t>
            </a:r>
            <a:r>
              <a:rPr lang="en-US" sz="2000" smtClean="0">
                <a:solidFill>
                  <a:srgbClr val="000066"/>
                </a:solidFill>
              </a:rPr>
              <a:t> </a:t>
            </a:r>
            <a:r>
              <a:rPr lang="vi-VN" sz="2000" smtClean="0">
                <a:solidFill>
                  <a:srgbClr val="000066"/>
                </a:solidFill>
              </a:rPr>
              <a:t>và </a:t>
            </a:r>
            <a:r>
              <a:rPr lang="vi-VN" sz="2000">
                <a:solidFill>
                  <a:srgbClr val="000066"/>
                </a:solidFill>
              </a:rPr>
              <a:t>đề xuất giải pháp thiết kế</a:t>
            </a:r>
            <a:endParaRPr lang="en-US" sz="2000">
              <a:solidFill>
                <a:srgbClr val="000066"/>
              </a:solidFill>
            </a:endParaRPr>
          </a:p>
        </p:txBody>
      </p:sp>
      <p:sp>
        <p:nvSpPr>
          <p:cNvPr id="17" name="Rectangle 16"/>
          <p:cNvSpPr/>
          <p:nvPr/>
        </p:nvSpPr>
        <p:spPr>
          <a:xfrm>
            <a:off x="4990754" y="3596702"/>
            <a:ext cx="3973734"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(3) Lựa chọn giải pháp thiết kế</a:t>
            </a:r>
            <a:endParaRPr lang="vi-VN" sz="2000">
              <a:solidFill>
                <a:srgbClr val="000066"/>
              </a:solidFill>
              <a:latin typeface="Times New Roman" pitchFamily="18" charset="0"/>
              <a:cs typeface="Times New Roman" pitchFamily="18" charset="0"/>
            </a:endParaRPr>
          </a:p>
        </p:txBody>
      </p:sp>
      <p:sp>
        <p:nvSpPr>
          <p:cNvPr id="19" name="Frame 18">
            <a:hlinkClick r:id="rId3" action="ppaction://hlinkfile"/>
          </p:cNvPr>
          <p:cNvSpPr/>
          <p:nvPr/>
        </p:nvSpPr>
        <p:spPr>
          <a:xfrm>
            <a:off x="8418454" y="6275240"/>
            <a:ext cx="288000" cy="252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Rectangle 30"/>
          <p:cNvSpPr/>
          <p:nvPr/>
        </p:nvSpPr>
        <p:spPr>
          <a:xfrm>
            <a:off x="4990754" y="4401418"/>
            <a:ext cx="3970112" cy="75642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smtClean="0">
                <a:solidFill>
                  <a:prstClr val="black"/>
                </a:solidFill>
                <a:cs typeface="Times New Roman" pitchFamily="18" charset="0"/>
              </a:rPr>
              <a:t>(</a:t>
            </a:r>
            <a:r>
              <a:rPr lang="vi-VN" sz="2000">
                <a:solidFill>
                  <a:prstClr val="black"/>
                </a:solidFill>
                <a:cs typeface="Times New Roman" pitchFamily="18" charset="0"/>
              </a:rPr>
              <a:t>4) Chế tạo mẫu, thử nghiệm và đánh giá</a:t>
            </a:r>
            <a:endParaRPr lang="vi-VN" sz="2000">
              <a:solidFill>
                <a:srgbClr val="000066"/>
              </a:solidFill>
              <a:latin typeface="Times New Roman" pitchFamily="18" charset="0"/>
              <a:cs typeface="Times New Roman" pitchFamily="18" charset="0"/>
            </a:endParaRPr>
          </a:p>
        </p:txBody>
      </p:sp>
      <p:sp>
        <p:nvSpPr>
          <p:cNvPr id="32" name="Rectangle 31"/>
          <p:cNvSpPr/>
          <p:nvPr/>
        </p:nvSpPr>
        <p:spPr>
          <a:xfrm>
            <a:off x="4990754" y="5458498"/>
            <a:ext cx="3970113"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(5) Chia sẻ, thảo luận và điều </a:t>
            </a:r>
            <a:r>
              <a:rPr lang="vi-VN" sz="2000" smtClean="0">
                <a:solidFill>
                  <a:prstClr val="black"/>
                </a:solidFill>
                <a:cs typeface="Times New Roman" pitchFamily="18" charset="0"/>
              </a:rPr>
              <a:t>chỉnh</a:t>
            </a:r>
            <a:endParaRPr lang="vi-VN" sz="2000">
              <a:solidFill>
                <a:srgbClr val="000066"/>
              </a:solidFill>
              <a:latin typeface="Times New Roman" pitchFamily="18" charset="0"/>
              <a:cs typeface="Times New Roman" pitchFamily="18" charset="0"/>
            </a:endParaRPr>
          </a:p>
        </p:txBody>
      </p:sp>
      <p:cxnSp>
        <p:nvCxnSpPr>
          <p:cNvPr id="5" name="Straight Arrow Connector 4"/>
          <p:cNvCxnSpPr/>
          <p:nvPr/>
        </p:nvCxnSpPr>
        <p:spPr>
          <a:xfrm>
            <a:off x="6646938" y="2204641"/>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685034" y="3330076"/>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6718946" y="4122164"/>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742186" y="5173140"/>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79512" y="1650280"/>
            <a:ext cx="4449562" cy="4154984"/>
          </a:xfrm>
          <a:prstGeom prst="rect">
            <a:avLst/>
          </a:prstGeom>
          <a:noFill/>
        </p:spPr>
        <p:txBody>
          <a:bodyPr wrap="square" rtlCol="0">
            <a:spAutoFit/>
          </a:bodyPr>
          <a:lstStyle/>
          <a:p>
            <a:pPr algn="just"/>
            <a:r>
              <a:rPr lang="en-US" sz="2200" smtClean="0"/>
              <a:t>     </a:t>
            </a:r>
            <a:r>
              <a:rPr lang="vi-VN" sz="2200" smtClean="0"/>
              <a:t>Tổ chức thực hiện bài dạy STEM kĩ thuật thường kết hợp giữa hoạt động trên lớp và hoạt động ngoài giờ học. Trong đó, các hoạt động xác định vấn đề; lựa chọn giải pháp; chia sẻ, thảo luận và điều chỉnh thường được bố trí trên lớp, có sự điều khiển, giám sát của giáo viên. Các hoạt động còn lại diễn ra ở phòng bộ môn, phòng thực hành STEM, câu lạc bộ, hay các cơ sở giáo dục, trải nghiệm kĩ thuật, công nghệ ngoài nhà trường.</a:t>
            </a:r>
            <a:endParaRPr lang="en-US" sz="2200"/>
          </a:p>
        </p:txBody>
      </p:sp>
      <p:sp>
        <p:nvSpPr>
          <p:cNvPr id="18" name="Rectangle 17"/>
          <p:cNvSpPr/>
          <p:nvPr/>
        </p:nvSpPr>
        <p:spPr>
          <a:xfrm>
            <a:off x="1064976" y="-99392"/>
            <a:ext cx="7481752" cy="535531"/>
          </a:xfrm>
          <a:prstGeom prst="rect">
            <a:avLst/>
          </a:prstGeom>
        </p:spPr>
        <p:txBody>
          <a:bodyPr wrap="square">
            <a:spAutoFit/>
          </a:bodyPr>
          <a:lstStyle/>
          <a:p>
            <a:pPr algn="just">
              <a:lnSpc>
                <a:spcPct val="120000"/>
              </a:lnSpc>
              <a:tabLst>
                <a:tab pos="354013" algn="l"/>
              </a:tabLst>
            </a:pPr>
            <a:r>
              <a:rPr lang="vi-VN" sz="2400" b="1">
                <a:solidFill>
                  <a:schemeClr val="bg1"/>
                </a:solidFill>
                <a:cs typeface="Times New Roman" pitchFamily="18" charset="0"/>
              </a:rPr>
              <a:t>1.4.1.</a:t>
            </a:r>
            <a:r>
              <a:rPr lang="en-US" sz="2400" b="1">
                <a:solidFill>
                  <a:schemeClr val="bg1"/>
                </a:solidFill>
                <a:cs typeface="Times New Roman" pitchFamily="18" charset="0"/>
              </a:rPr>
              <a:t> </a:t>
            </a:r>
            <a:r>
              <a:rPr lang="vi-VN" sz="2400" b="1">
                <a:solidFill>
                  <a:schemeClr val="bg1"/>
                </a:solidFill>
                <a:cs typeface="Times New Roman" pitchFamily="18" charset="0"/>
              </a:rPr>
              <a:t>Dạy học các môn khoa học theo bài dạy </a:t>
            </a:r>
            <a:r>
              <a:rPr lang="vi-VN" sz="2400" b="1" smtClean="0">
                <a:solidFill>
                  <a:schemeClr val="bg1"/>
                </a:solidFill>
                <a:cs typeface="Times New Roman" pitchFamily="18" charset="0"/>
              </a:rPr>
              <a:t>STEM</a:t>
            </a:r>
            <a:endParaRPr lang="en-US" sz="2400" b="1">
              <a:solidFill>
                <a:schemeClr val="bg1"/>
              </a:solidFill>
              <a:cs typeface="Times New Roman" pitchFamily="18" charset="0"/>
            </a:endParaRPr>
          </a:p>
        </p:txBody>
      </p:sp>
    </p:spTree>
    <p:extLst>
      <p:ext uri="{BB962C8B-B14F-4D97-AF65-F5344CB8AC3E}">
        <p14:creationId xmlns:p14="http://schemas.microsoft.com/office/powerpoint/2010/main" val="489222358"/>
      </p:ext>
    </p:extLst>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txBox="1">
            <a:spLocks/>
          </p:cNvSpPr>
          <p:nvPr/>
        </p:nvSpPr>
        <p:spPr>
          <a:xfrm>
            <a:off x="8343056" y="6232227"/>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32</a:t>
            </a:fld>
            <a:endParaRPr lang="en-US" sz="1400" b="1">
              <a:solidFill>
                <a:prstClr val="black"/>
              </a:solidFill>
              <a:cs typeface="Times New Roman" pitchFamily="18" charset="0"/>
            </a:endParaRPr>
          </a:p>
        </p:txBody>
      </p:sp>
      <p:sp>
        <p:nvSpPr>
          <p:cNvPr id="14" name="Rectangle 13"/>
          <p:cNvSpPr/>
          <p:nvPr/>
        </p:nvSpPr>
        <p:spPr>
          <a:xfrm>
            <a:off x="4958344" y="691560"/>
            <a:ext cx="4062445" cy="661569"/>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(1) Xác định vấn đề khoa học, đề xuất giả thuyết khoa học</a:t>
            </a:r>
          </a:p>
        </p:txBody>
      </p:sp>
      <p:sp>
        <p:nvSpPr>
          <p:cNvPr id="16" name="Rectangle 15"/>
          <p:cNvSpPr/>
          <p:nvPr/>
        </p:nvSpPr>
        <p:spPr>
          <a:xfrm>
            <a:off x="4961331" y="1653789"/>
            <a:ext cx="4033492" cy="479067"/>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rPr>
              <a:t>(</a:t>
            </a:r>
            <a:r>
              <a:rPr lang="vi-VN" sz="2000" smtClean="0">
                <a:solidFill>
                  <a:srgbClr val="000066"/>
                </a:solidFill>
              </a:rPr>
              <a:t>2)</a:t>
            </a:r>
            <a:r>
              <a:rPr lang="en-US" sz="2000" smtClean="0">
                <a:solidFill>
                  <a:srgbClr val="000066"/>
                </a:solidFill>
              </a:rPr>
              <a:t> </a:t>
            </a:r>
            <a:r>
              <a:rPr lang="vi-VN" sz="2000" smtClean="0">
                <a:solidFill>
                  <a:srgbClr val="000066"/>
                </a:solidFill>
              </a:rPr>
              <a:t>Thiết </a:t>
            </a:r>
            <a:r>
              <a:rPr lang="vi-VN" sz="2000">
                <a:solidFill>
                  <a:srgbClr val="000066"/>
                </a:solidFill>
              </a:rPr>
              <a:t>kế thực nghiệm kiểm chứng</a:t>
            </a:r>
            <a:endParaRPr lang="en-US" sz="2000">
              <a:solidFill>
                <a:srgbClr val="000066"/>
              </a:solidFill>
            </a:endParaRPr>
          </a:p>
        </p:txBody>
      </p:sp>
      <p:sp>
        <p:nvSpPr>
          <p:cNvPr id="17" name="Rectangle 16"/>
          <p:cNvSpPr/>
          <p:nvPr/>
        </p:nvSpPr>
        <p:spPr>
          <a:xfrm>
            <a:off x="4958344" y="2428626"/>
            <a:ext cx="4062446" cy="539794"/>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(3) Lựa chọn phương án thực nghiệm</a:t>
            </a:r>
            <a:endParaRPr lang="vi-VN" sz="2000">
              <a:solidFill>
                <a:srgbClr val="000066"/>
              </a:solidFill>
              <a:latin typeface="Times New Roman" pitchFamily="18" charset="0"/>
              <a:cs typeface="Times New Roman" pitchFamily="18" charset="0"/>
            </a:endParaRPr>
          </a:p>
        </p:txBody>
      </p:sp>
      <p:sp>
        <p:nvSpPr>
          <p:cNvPr id="19" name="Frame 18">
            <a:hlinkClick r:id="rId3" action="ppaction://hlinkfile"/>
          </p:cNvPr>
          <p:cNvSpPr/>
          <p:nvPr/>
        </p:nvSpPr>
        <p:spPr>
          <a:xfrm>
            <a:off x="8418454" y="6275240"/>
            <a:ext cx="288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Rectangle 30"/>
          <p:cNvSpPr/>
          <p:nvPr/>
        </p:nvSpPr>
        <p:spPr>
          <a:xfrm>
            <a:off x="4958727" y="3264758"/>
            <a:ext cx="4058744" cy="75642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(4) Tổ chức thực nghiệm, thảo luận kết quả</a:t>
            </a:r>
            <a:endParaRPr lang="vi-VN" sz="2000">
              <a:solidFill>
                <a:srgbClr val="000066"/>
              </a:solidFill>
              <a:latin typeface="Times New Roman" pitchFamily="18" charset="0"/>
              <a:cs typeface="Times New Roman" pitchFamily="18" charset="0"/>
            </a:endParaRPr>
          </a:p>
        </p:txBody>
      </p:sp>
      <p:sp>
        <p:nvSpPr>
          <p:cNvPr id="32" name="Rectangle 31"/>
          <p:cNvSpPr/>
          <p:nvPr/>
        </p:nvSpPr>
        <p:spPr>
          <a:xfrm>
            <a:off x="4958727" y="4321838"/>
            <a:ext cx="4058744"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(5) Báo cáo, đánh giá và điều chỉnh</a:t>
            </a:r>
            <a:endParaRPr lang="vi-VN" sz="2000">
              <a:solidFill>
                <a:srgbClr val="000066"/>
              </a:solidFill>
              <a:latin typeface="Times New Roman" pitchFamily="18" charset="0"/>
              <a:cs typeface="Times New Roman" pitchFamily="18" charset="0"/>
            </a:endParaRPr>
          </a:p>
        </p:txBody>
      </p:sp>
      <p:cxnSp>
        <p:nvCxnSpPr>
          <p:cNvPr id="5" name="Straight Arrow Connector 4"/>
          <p:cNvCxnSpPr/>
          <p:nvPr/>
        </p:nvCxnSpPr>
        <p:spPr>
          <a:xfrm>
            <a:off x="7033282" y="1353129"/>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071378" y="2147712"/>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105290" y="2985504"/>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128530" y="4036480"/>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65248" y="476672"/>
            <a:ext cx="4640603" cy="4561249"/>
          </a:xfrm>
          <a:prstGeom prst="rect">
            <a:avLst/>
          </a:prstGeom>
          <a:noFill/>
        </p:spPr>
        <p:txBody>
          <a:bodyPr wrap="square" rtlCol="0">
            <a:spAutoFit/>
          </a:bodyPr>
          <a:lstStyle/>
          <a:p>
            <a:pPr algn="just">
              <a:lnSpc>
                <a:spcPct val="120000"/>
              </a:lnSpc>
            </a:pPr>
            <a:r>
              <a:rPr lang="en-US" sz="2200" b="1" smtClean="0">
                <a:solidFill>
                  <a:prstClr val="black"/>
                </a:solidFill>
                <a:cs typeface="Times New Roman" pitchFamily="18" charset="0"/>
              </a:rPr>
              <a:t>1.4.1.2.</a:t>
            </a:r>
            <a:r>
              <a:rPr lang="vi-VN" sz="2200" b="1">
                <a:solidFill>
                  <a:prstClr val="black"/>
                </a:solidFill>
                <a:cs typeface="Times New Roman" pitchFamily="18" charset="0"/>
              </a:rPr>
              <a:t>	</a:t>
            </a:r>
            <a:r>
              <a:rPr lang="vi-VN" sz="2200" b="1" smtClean="0"/>
              <a:t>Bài </a:t>
            </a:r>
            <a:r>
              <a:rPr lang="vi-VN" sz="2200" b="1"/>
              <a:t>dạy STEM khoa học</a:t>
            </a:r>
          </a:p>
          <a:p>
            <a:pPr algn="just">
              <a:lnSpc>
                <a:spcPct val="120000"/>
              </a:lnSpc>
              <a:tabLst>
                <a:tab pos="357188" algn="l"/>
              </a:tabLst>
            </a:pPr>
            <a:r>
              <a:rPr lang="en-US" sz="2200" smtClean="0"/>
              <a:t>	</a:t>
            </a:r>
            <a:r>
              <a:rPr lang="vi-VN" sz="2200" smtClean="0"/>
              <a:t>Là </a:t>
            </a:r>
            <a:r>
              <a:rPr lang="vi-VN" sz="2200"/>
              <a:t>bài dạy STEM được thiết kế dựa trên quy trình khoa </a:t>
            </a:r>
            <a:r>
              <a:rPr lang="vi-VN" sz="2200" smtClean="0"/>
              <a:t>học. </a:t>
            </a:r>
            <a:r>
              <a:rPr lang="vi-VN" sz="2200"/>
              <a:t>Bài dạy STEM khoa học hướng tới tìm tòi, khám phá bản chất, quy luật của sự vật hiện tượng trong thế giới tự </a:t>
            </a:r>
            <a:r>
              <a:rPr lang="vi-VN" sz="2200" smtClean="0"/>
              <a:t>nhiên</a:t>
            </a:r>
            <a:r>
              <a:rPr lang="en-US" sz="2200" smtClean="0"/>
              <a:t>, </a:t>
            </a:r>
            <a:r>
              <a:rPr lang="vi-VN" sz="2200" smtClean="0"/>
              <a:t>được </a:t>
            </a:r>
            <a:r>
              <a:rPr lang="vi-VN" sz="2200"/>
              <a:t>sử dụng chủ yếu trong hoạt động hình thành kiến thức mới của bài học</a:t>
            </a:r>
            <a:r>
              <a:rPr lang="vi-VN" sz="2200" smtClean="0"/>
              <a:t>.</a:t>
            </a:r>
            <a:endParaRPr lang="en-US" sz="2200" smtClean="0"/>
          </a:p>
          <a:p>
            <a:pPr algn="just">
              <a:lnSpc>
                <a:spcPct val="120000"/>
              </a:lnSpc>
              <a:tabLst>
                <a:tab pos="357188" algn="l"/>
              </a:tabLst>
            </a:pPr>
            <a:r>
              <a:rPr lang="en-US" sz="2200"/>
              <a:t>	</a:t>
            </a:r>
            <a:r>
              <a:rPr lang="vi-VN" sz="2200"/>
              <a:t>Bài dạy STEM khoa học bao gồm 5 hoạt động chính, phản ánh được những bước chính trong quy trình khoa </a:t>
            </a:r>
            <a:r>
              <a:rPr lang="vi-VN" sz="2200" smtClean="0"/>
              <a:t>học</a:t>
            </a:r>
            <a:r>
              <a:rPr lang="en-US" sz="2200" smtClean="0"/>
              <a:t>.</a:t>
            </a:r>
          </a:p>
        </p:txBody>
      </p:sp>
      <p:sp>
        <p:nvSpPr>
          <p:cNvPr id="18" name="Rectangle 17"/>
          <p:cNvSpPr/>
          <p:nvPr/>
        </p:nvSpPr>
        <p:spPr>
          <a:xfrm>
            <a:off x="1064976" y="-99392"/>
            <a:ext cx="7481752" cy="535531"/>
          </a:xfrm>
          <a:prstGeom prst="rect">
            <a:avLst/>
          </a:prstGeom>
        </p:spPr>
        <p:txBody>
          <a:bodyPr wrap="square">
            <a:spAutoFit/>
          </a:bodyPr>
          <a:lstStyle/>
          <a:p>
            <a:pPr algn="just">
              <a:lnSpc>
                <a:spcPct val="120000"/>
              </a:lnSpc>
              <a:tabLst>
                <a:tab pos="354013" algn="l"/>
              </a:tabLst>
            </a:pPr>
            <a:r>
              <a:rPr lang="vi-VN" sz="2400" b="1">
                <a:solidFill>
                  <a:schemeClr val="bg1"/>
                </a:solidFill>
                <a:cs typeface="Times New Roman" pitchFamily="18" charset="0"/>
              </a:rPr>
              <a:t>1.4.1.</a:t>
            </a:r>
            <a:r>
              <a:rPr lang="en-US" sz="2400" b="1">
                <a:solidFill>
                  <a:schemeClr val="bg1"/>
                </a:solidFill>
                <a:cs typeface="Times New Roman" pitchFamily="18" charset="0"/>
              </a:rPr>
              <a:t> </a:t>
            </a:r>
            <a:r>
              <a:rPr lang="vi-VN" sz="2400" b="1">
                <a:solidFill>
                  <a:schemeClr val="bg1"/>
                </a:solidFill>
                <a:cs typeface="Times New Roman" pitchFamily="18" charset="0"/>
              </a:rPr>
              <a:t>Dạy học các môn khoa học theo bài dạy </a:t>
            </a:r>
            <a:r>
              <a:rPr lang="vi-VN" sz="2400" b="1" smtClean="0">
                <a:solidFill>
                  <a:schemeClr val="bg1"/>
                </a:solidFill>
                <a:cs typeface="Times New Roman" pitchFamily="18" charset="0"/>
              </a:rPr>
              <a:t>STEM</a:t>
            </a:r>
            <a:endParaRPr lang="en-US" sz="2400" b="1">
              <a:solidFill>
                <a:schemeClr val="bg1"/>
              </a:solidFill>
              <a:cs typeface="Times New Roman" pitchFamily="18" charset="0"/>
            </a:endParaRPr>
          </a:p>
        </p:txBody>
      </p:sp>
    </p:spTree>
    <p:extLst>
      <p:ext uri="{BB962C8B-B14F-4D97-AF65-F5344CB8AC3E}">
        <p14:creationId xmlns:p14="http://schemas.microsoft.com/office/powerpoint/2010/main" val="2509606352"/>
      </p:ext>
    </p:extLst>
  </p:cSld>
  <p:clrMapOvr>
    <a:masterClrMapping/>
  </p:clrMapOvr>
  <p:transition spd="slow">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txBox="1">
            <a:spLocks/>
          </p:cNvSpPr>
          <p:nvPr/>
        </p:nvSpPr>
        <p:spPr>
          <a:xfrm>
            <a:off x="8343056" y="6232227"/>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33</a:t>
            </a:fld>
            <a:endParaRPr lang="en-US" sz="1400" b="1">
              <a:solidFill>
                <a:prstClr val="black"/>
              </a:solidFill>
              <a:cs typeface="Times New Roman" pitchFamily="18" charset="0"/>
            </a:endParaRPr>
          </a:p>
        </p:txBody>
      </p:sp>
      <p:sp>
        <p:nvSpPr>
          <p:cNvPr id="14" name="Rectangle 13"/>
          <p:cNvSpPr/>
          <p:nvPr/>
        </p:nvSpPr>
        <p:spPr>
          <a:xfrm>
            <a:off x="4958344" y="691560"/>
            <a:ext cx="4062445" cy="661569"/>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(1) Xác định vấn đề khoa học, đề xuất giả thuyết khoa học</a:t>
            </a:r>
          </a:p>
        </p:txBody>
      </p:sp>
      <p:sp>
        <p:nvSpPr>
          <p:cNvPr id="16" name="Rectangle 15"/>
          <p:cNvSpPr/>
          <p:nvPr/>
        </p:nvSpPr>
        <p:spPr>
          <a:xfrm>
            <a:off x="4961331" y="1653789"/>
            <a:ext cx="4033492" cy="479067"/>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rPr>
              <a:t>(</a:t>
            </a:r>
            <a:r>
              <a:rPr lang="vi-VN" sz="2000" smtClean="0">
                <a:solidFill>
                  <a:srgbClr val="000066"/>
                </a:solidFill>
              </a:rPr>
              <a:t>2)</a:t>
            </a:r>
            <a:r>
              <a:rPr lang="en-US" sz="2000" smtClean="0">
                <a:solidFill>
                  <a:srgbClr val="000066"/>
                </a:solidFill>
              </a:rPr>
              <a:t> </a:t>
            </a:r>
            <a:r>
              <a:rPr lang="vi-VN" sz="2000" smtClean="0">
                <a:solidFill>
                  <a:srgbClr val="000066"/>
                </a:solidFill>
              </a:rPr>
              <a:t>Thiết </a:t>
            </a:r>
            <a:r>
              <a:rPr lang="vi-VN" sz="2000">
                <a:solidFill>
                  <a:srgbClr val="000066"/>
                </a:solidFill>
              </a:rPr>
              <a:t>kế thực nghiệm kiểm chứng</a:t>
            </a:r>
            <a:endParaRPr lang="en-US" sz="2000">
              <a:solidFill>
                <a:srgbClr val="000066"/>
              </a:solidFill>
            </a:endParaRPr>
          </a:p>
        </p:txBody>
      </p:sp>
      <p:sp>
        <p:nvSpPr>
          <p:cNvPr id="17" name="Rectangle 16"/>
          <p:cNvSpPr/>
          <p:nvPr/>
        </p:nvSpPr>
        <p:spPr>
          <a:xfrm>
            <a:off x="4958344" y="2428626"/>
            <a:ext cx="4062446" cy="539794"/>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(3) Lựa chọn phương án thực nghiệm</a:t>
            </a:r>
            <a:endParaRPr lang="vi-VN" sz="2000">
              <a:solidFill>
                <a:srgbClr val="000066"/>
              </a:solidFill>
              <a:latin typeface="Times New Roman" pitchFamily="18" charset="0"/>
              <a:cs typeface="Times New Roman" pitchFamily="18" charset="0"/>
            </a:endParaRPr>
          </a:p>
        </p:txBody>
      </p:sp>
      <p:sp>
        <p:nvSpPr>
          <p:cNvPr id="19" name="Frame 18">
            <a:hlinkClick r:id="rId3" action="ppaction://hlinkfile"/>
          </p:cNvPr>
          <p:cNvSpPr/>
          <p:nvPr/>
        </p:nvSpPr>
        <p:spPr>
          <a:xfrm>
            <a:off x="8418454" y="6275240"/>
            <a:ext cx="288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Rectangle 30"/>
          <p:cNvSpPr/>
          <p:nvPr/>
        </p:nvSpPr>
        <p:spPr>
          <a:xfrm>
            <a:off x="4958727" y="3264758"/>
            <a:ext cx="4058744" cy="75642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(4) Tổ chức thực nghiệm, thảo luận kết quả</a:t>
            </a:r>
            <a:endParaRPr lang="vi-VN" sz="2000">
              <a:solidFill>
                <a:srgbClr val="000066"/>
              </a:solidFill>
              <a:latin typeface="Times New Roman" pitchFamily="18" charset="0"/>
              <a:cs typeface="Times New Roman" pitchFamily="18" charset="0"/>
            </a:endParaRPr>
          </a:p>
        </p:txBody>
      </p:sp>
      <p:sp>
        <p:nvSpPr>
          <p:cNvPr id="32" name="Rectangle 31"/>
          <p:cNvSpPr/>
          <p:nvPr/>
        </p:nvSpPr>
        <p:spPr>
          <a:xfrm>
            <a:off x="4958727" y="4321838"/>
            <a:ext cx="4058744"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(5) Báo cáo, đánh giá và điều chỉnh</a:t>
            </a:r>
            <a:endParaRPr lang="vi-VN" sz="2000">
              <a:solidFill>
                <a:srgbClr val="000066"/>
              </a:solidFill>
              <a:latin typeface="Times New Roman" pitchFamily="18" charset="0"/>
              <a:cs typeface="Times New Roman" pitchFamily="18" charset="0"/>
            </a:endParaRPr>
          </a:p>
        </p:txBody>
      </p:sp>
      <p:cxnSp>
        <p:nvCxnSpPr>
          <p:cNvPr id="5" name="Straight Arrow Connector 4"/>
          <p:cNvCxnSpPr/>
          <p:nvPr/>
        </p:nvCxnSpPr>
        <p:spPr>
          <a:xfrm>
            <a:off x="7033282" y="1353129"/>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071378" y="2147712"/>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105290" y="2985504"/>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128530" y="4036480"/>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65248" y="476672"/>
            <a:ext cx="4640603" cy="4119589"/>
          </a:xfrm>
          <a:prstGeom prst="rect">
            <a:avLst/>
          </a:prstGeom>
          <a:noFill/>
        </p:spPr>
        <p:txBody>
          <a:bodyPr wrap="square" rtlCol="0">
            <a:spAutoFit/>
          </a:bodyPr>
          <a:lstStyle/>
          <a:p>
            <a:pPr algn="just">
              <a:lnSpc>
                <a:spcPct val="120000"/>
              </a:lnSpc>
            </a:pPr>
            <a:r>
              <a:rPr lang="en-US" sz="2200" b="1" smtClean="0">
                <a:solidFill>
                  <a:prstClr val="black"/>
                </a:solidFill>
                <a:cs typeface="Times New Roman" pitchFamily="18" charset="0"/>
              </a:rPr>
              <a:t>1.4.1.2.</a:t>
            </a:r>
            <a:r>
              <a:rPr lang="vi-VN" sz="2200" b="1">
                <a:solidFill>
                  <a:prstClr val="black"/>
                </a:solidFill>
                <a:cs typeface="Times New Roman" pitchFamily="18" charset="0"/>
              </a:rPr>
              <a:t>	</a:t>
            </a:r>
            <a:r>
              <a:rPr lang="vi-VN" sz="2200" b="1" smtClean="0"/>
              <a:t> </a:t>
            </a:r>
            <a:r>
              <a:rPr lang="vi-VN" sz="2200" b="1"/>
              <a:t>Bài dạy STEM khoa học</a:t>
            </a:r>
          </a:p>
          <a:p>
            <a:pPr algn="just">
              <a:lnSpc>
                <a:spcPct val="120000"/>
              </a:lnSpc>
              <a:tabLst>
                <a:tab pos="357188" algn="l"/>
              </a:tabLst>
            </a:pPr>
            <a:r>
              <a:rPr lang="en-US" sz="2200" smtClean="0"/>
              <a:t>	</a:t>
            </a:r>
            <a:r>
              <a:rPr lang="vi-VN" sz="2200"/>
              <a:t>Trọng tâm của bài dạy STEM khoa học là </a:t>
            </a:r>
            <a:r>
              <a:rPr lang="en-US" sz="2200" smtClean="0"/>
              <a:t>HS</a:t>
            </a:r>
            <a:r>
              <a:rPr lang="vi-VN" sz="2200" smtClean="0"/>
              <a:t> </a:t>
            </a:r>
            <a:r>
              <a:rPr lang="vi-VN" sz="2200"/>
              <a:t>phải thiết kế và thực hiện được các thí nghiệm để phát hiện bản chất, quy luật, mối quan hệ của sự vật hiện tượng đề cập trong bài học. Từ đó, tự </a:t>
            </a:r>
            <a:r>
              <a:rPr lang="vi-VN" sz="2200" smtClean="0"/>
              <a:t>rút </a:t>
            </a:r>
            <a:r>
              <a:rPr lang="vi-VN" sz="2200"/>
              <a:t>ra các kết luận có tính khoa </a:t>
            </a:r>
            <a:r>
              <a:rPr lang="vi-VN" sz="2200" smtClean="0"/>
              <a:t>học</a:t>
            </a:r>
            <a:r>
              <a:rPr lang="en-US" sz="2200" smtClean="0"/>
              <a:t>.</a:t>
            </a:r>
          </a:p>
          <a:p>
            <a:pPr algn="just">
              <a:lnSpc>
                <a:spcPct val="120000"/>
              </a:lnSpc>
              <a:tabLst>
                <a:tab pos="357188" algn="l"/>
              </a:tabLst>
            </a:pPr>
            <a:r>
              <a:rPr lang="en-US" sz="2200" smtClean="0"/>
              <a:t>	</a:t>
            </a:r>
            <a:r>
              <a:rPr lang="vi-VN" sz="2200" smtClean="0"/>
              <a:t>Việc </a:t>
            </a:r>
            <a:r>
              <a:rPr lang="vi-VN" sz="2200"/>
              <a:t>học tập của </a:t>
            </a:r>
            <a:r>
              <a:rPr lang="en-US" sz="2200" smtClean="0"/>
              <a:t>HS </a:t>
            </a:r>
            <a:r>
              <a:rPr lang="vi-VN" sz="2200" smtClean="0"/>
              <a:t>trong </a:t>
            </a:r>
            <a:r>
              <a:rPr lang="vi-VN" sz="2200"/>
              <a:t>bài dạy STEM khoa học mang tính chất nghiên cứu khoa học. </a:t>
            </a:r>
          </a:p>
        </p:txBody>
      </p:sp>
      <p:sp>
        <p:nvSpPr>
          <p:cNvPr id="18" name="Rectangle 17"/>
          <p:cNvSpPr/>
          <p:nvPr/>
        </p:nvSpPr>
        <p:spPr>
          <a:xfrm>
            <a:off x="1064976" y="-99392"/>
            <a:ext cx="7481752" cy="535531"/>
          </a:xfrm>
          <a:prstGeom prst="rect">
            <a:avLst/>
          </a:prstGeom>
        </p:spPr>
        <p:txBody>
          <a:bodyPr wrap="square">
            <a:spAutoFit/>
          </a:bodyPr>
          <a:lstStyle/>
          <a:p>
            <a:pPr algn="just">
              <a:lnSpc>
                <a:spcPct val="120000"/>
              </a:lnSpc>
              <a:tabLst>
                <a:tab pos="354013" algn="l"/>
              </a:tabLst>
            </a:pPr>
            <a:r>
              <a:rPr lang="vi-VN" sz="2400" b="1">
                <a:solidFill>
                  <a:schemeClr val="bg1"/>
                </a:solidFill>
                <a:cs typeface="Times New Roman" pitchFamily="18" charset="0"/>
              </a:rPr>
              <a:t>1.4.1.</a:t>
            </a:r>
            <a:r>
              <a:rPr lang="en-US" sz="2400" b="1">
                <a:solidFill>
                  <a:schemeClr val="bg1"/>
                </a:solidFill>
                <a:cs typeface="Times New Roman" pitchFamily="18" charset="0"/>
              </a:rPr>
              <a:t> </a:t>
            </a:r>
            <a:r>
              <a:rPr lang="vi-VN" sz="2400" b="1">
                <a:solidFill>
                  <a:schemeClr val="bg1"/>
                </a:solidFill>
                <a:cs typeface="Times New Roman" pitchFamily="18" charset="0"/>
              </a:rPr>
              <a:t>Dạy học các môn khoa học theo bài dạy </a:t>
            </a:r>
            <a:r>
              <a:rPr lang="vi-VN" sz="2400" b="1" smtClean="0">
                <a:solidFill>
                  <a:schemeClr val="bg1"/>
                </a:solidFill>
                <a:cs typeface="Times New Roman" pitchFamily="18" charset="0"/>
              </a:rPr>
              <a:t>STEM</a:t>
            </a:r>
            <a:endParaRPr lang="en-US" sz="2400" b="1">
              <a:solidFill>
                <a:schemeClr val="bg1"/>
              </a:solidFill>
              <a:cs typeface="Times New Roman" pitchFamily="18" charset="0"/>
            </a:endParaRPr>
          </a:p>
        </p:txBody>
      </p:sp>
    </p:spTree>
    <p:extLst>
      <p:ext uri="{BB962C8B-B14F-4D97-AF65-F5344CB8AC3E}">
        <p14:creationId xmlns:p14="http://schemas.microsoft.com/office/powerpoint/2010/main" val="122558426"/>
      </p:ext>
    </p:extLst>
  </p:cSld>
  <p:clrMapOvr>
    <a:masterClrMapping/>
  </p:clrMapOvr>
  <p:transition spd="slow">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txBox="1">
            <a:spLocks/>
          </p:cNvSpPr>
          <p:nvPr/>
        </p:nvSpPr>
        <p:spPr>
          <a:xfrm>
            <a:off x="8343056" y="6232227"/>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smtClean="0">
                <a:solidFill>
                  <a:prstClr val="black"/>
                </a:solidFill>
                <a:cs typeface="Times New Roman" pitchFamily="18" charset="0"/>
              </a:rPr>
              <a:pPr/>
              <a:t>34</a:t>
            </a:fld>
            <a:endParaRPr lang="en-US" sz="1400">
              <a:solidFill>
                <a:prstClr val="black"/>
              </a:solidFill>
              <a:cs typeface="Times New Roman" pitchFamily="18" charset="0"/>
            </a:endParaRPr>
          </a:p>
        </p:txBody>
      </p:sp>
      <p:sp>
        <p:nvSpPr>
          <p:cNvPr id="14" name="Rectangle 13"/>
          <p:cNvSpPr/>
          <p:nvPr/>
        </p:nvSpPr>
        <p:spPr>
          <a:xfrm>
            <a:off x="4958344" y="691560"/>
            <a:ext cx="4062445" cy="661569"/>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(1) Xác định vấn đề khoa học, đề xuất giả thuyết khoa học</a:t>
            </a:r>
          </a:p>
        </p:txBody>
      </p:sp>
      <p:sp>
        <p:nvSpPr>
          <p:cNvPr id="16" name="Rectangle 15"/>
          <p:cNvSpPr/>
          <p:nvPr/>
        </p:nvSpPr>
        <p:spPr>
          <a:xfrm>
            <a:off x="4961331" y="1653789"/>
            <a:ext cx="4033492" cy="479067"/>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rPr>
              <a:t>(</a:t>
            </a:r>
            <a:r>
              <a:rPr lang="vi-VN" sz="2000" smtClean="0">
                <a:solidFill>
                  <a:srgbClr val="000066"/>
                </a:solidFill>
              </a:rPr>
              <a:t>2)</a:t>
            </a:r>
            <a:r>
              <a:rPr lang="en-US" sz="2000" smtClean="0">
                <a:solidFill>
                  <a:srgbClr val="000066"/>
                </a:solidFill>
              </a:rPr>
              <a:t> </a:t>
            </a:r>
            <a:r>
              <a:rPr lang="vi-VN" sz="2000" smtClean="0">
                <a:solidFill>
                  <a:srgbClr val="000066"/>
                </a:solidFill>
              </a:rPr>
              <a:t>Thiết </a:t>
            </a:r>
            <a:r>
              <a:rPr lang="vi-VN" sz="2000">
                <a:solidFill>
                  <a:srgbClr val="000066"/>
                </a:solidFill>
              </a:rPr>
              <a:t>kế thực nghiệm kiểm chứng</a:t>
            </a:r>
            <a:endParaRPr lang="en-US" sz="2000">
              <a:solidFill>
                <a:srgbClr val="000066"/>
              </a:solidFill>
            </a:endParaRPr>
          </a:p>
        </p:txBody>
      </p:sp>
      <p:sp>
        <p:nvSpPr>
          <p:cNvPr id="17" name="Rectangle 16"/>
          <p:cNvSpPr/>
          <p:nvPr/>
        </p:nvSpPr>
        <p:spPr>
          <a:xfrm>
            <a:off x="4958344" y="2428626"/>
            <a:ext cx="4062446" cy="539794"/>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(3) Lựa chọn phương án thực nghiệm</a:t>
            </a:r>
            <a:endParaRPr lang="vi-VN" sz="2000">
              <a:solidFill>
                <a:srgbClr val="000066"/>
              </a:solidFill>
              <a:latin typeface="Times New Roman" pitchFamily="18" charset="0"/>
              <a:cs typeface="Times New Roman" pitchFamily="18" charset="0"/>
            </a:endParaRPr>
          </a:p>
        </p:txBody>
      </p:sp>
      <p:sp>
        <p:nvSpPr>
          <p:cNvPr id="19" name="Frame 18">
            <a:hlinkClick r:id="rId3" action="ppaction://hlinkfile"/>
          </p:cNvPr>
          <p:cNvSpPr/>
          <p:nvPr/>
        </p:nvSpPr>
        <p:spPr>
          <a:xfrm>
            <a:off x="8418454" y="6275240"/>
            <a:ext cx="288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1" name="Rectangle 30"/>
          <p:cNvSpPr/>
          <p:nvPr/>
        </p:nvSpPr>
        <p:spPr>
          <a:xfrm>
            <a:off x="4958727" y="3264758"/>
            <a:ext cx="4058744" cy="75642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(4) Tổ chức thực nghiệm, thảo luận kết quả</a:t>
            </a:r>
            <a:endParaRPr lang="vi-VN" sz="2000">
              <a:solidFill>
                <a:srgbClr val="000066"/>
              </a:solidFill>
              <a:latin typeface="Times New Roman" pitchFamily="18" charset="0"/>
              <a:cs typeface="Times New Roman" pitchFamily="18" charset="0"/>
            </a:endParaRPr>
          </a:p>
        </p:txBody>
      </p:sp>
      <p:sp>
        <p:nvSpPr>
          <p:cNvPr id="32" name="Rectangle 31"/>
          <p:cNvSpPr/>
          <p:nvPr/>
        </p:nvSpPr>
        <p:spPr>
          <a:xfrm>
            <a:off x="4958727" y="4321838"/>
            <a:ext cx="4058744" cy="50405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prstClr val="black"/>
                </a:solidFill>
                <a:cs typeface="Times New Roman" pitchFamily="18" charset="0"/>
              </a:rPr>
              <a:t>(5) Báo cáo, đánh giá và điều chỉnh</a:t>
            </a:r>
            <a:endParaRPr lang="vi-VN" sz="2000">
              <a:solidFill>
                <a:srgbClr val="000066"/>
              </a:solidFill>
              <a:latin typeface="Times New Roman" pitchFamily="18" charset="0"/>
              <a:cs typeface="Times New Roman" pitchFamily="18" charset="0"/>
            </a:endParaRPr>
          </a:p>
        </p:txBody>
      </p:sp>
      <p:cxnSp>
        <p:nvCxnSpPr>
          <p:cNvPr id="5" name="Straight Arrow Connector 4"/>
          <p:cNvCxnSpPr/>
          <p:nvPr/>
        </p:nvCxnSpPr>
        <p:spPr>
          <a:xfrm>
            <a:off x="7033282" y="1353129"/>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071378" y="2147712"/>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105290" y="2985504"/>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128530" y="4036480"/>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65248" y="476672"/>
            <a:ext cx="4640603" cy="3342453"/>
          </a:xfrm>
          <a:prstGeom prst="rect">
            <a:avLst/>
          </a:prstGeom>
          <a:noFill/>
        </p:spPr>
        <p:txBody>
          <a:bodyPr wrap="square" rtlCol="0">
            <a:spAutoFit/>
          </a:bodyPr>
          <a:lstStyle/>
          <a:p>
            <a:pPr algn="just">
              <a:lnSpc>
                <a:spcPct val="120000"/>
              </a:lnSpc>
            </a:pPr>
            <a:r>
              <a:rPr lang="en-US" sz="2200" b="1" smtClean="0">
                <a:solidFill>
                  <a:prstClr val="black"/>
                </a:solidFill>
                <a:cs typeface="Times New Roman" pitchFamily="18" charset="0"/>
              </a:rPr>
              <a:t>1.4.1.2.</a:t>
            </a:r>
            <a:r>
              <a:rPr lang="vi-VN" sz="2200" b="1">
                <a:solidFill>
                  <a:prstClr val="black"/>
                </a:solidFill>
                <a:cs typeface="Times New Roman" pitchFamily="18" charset="0"/>
              </a:rPr>
              <a:t>	</a:t>
            </a:r>
            <a:r>
              <a:rPr lang="vi-VN" sz="2200" b="1" smtClean="0"/>
              <a:t>Bài </a:t>
            </a:r>
            <a:r>
              <a:rPr lang="vi-VN" sz="2200" b="1"/>
              <a:t>dạy STEM khoa học</a:t>
            </a:r>
          </a:p>
          <a:p>
            <a:pPr algn="just">
              <a:lnSpc>
                <a:spcPct val="120000"/>
              </a:lnSpc>
              <a:tabLst>
                <a:tab pos="357188" algn="l"/>
              </a:tabLst>
            </a:pPr>
            <a:r>
              <a:rPr lang="en-US" sz="2200" smtClean="0"/>
              <a:t>	</a:t>
            </a:r>
            <a:r>
              <a:rPr lang="vi-VN" sz="2200"/>
              <a:t>Tổ chức bài dạy STEM khoa học thường diễn ra trong phòng học bộ môn, với đầy đủ các dụng cụ thí nghiệm, thực hành giúp </a:t>
            </a:r>
            <a:r>
              <a:rPr lang="en-US" sz="2200" smtClean="0"/>
              <a:t>HS </a:t>
            </a:r>
            <a:r>
              <a:rPr lang="vi-VN" sz="2200" smtClean="0"/>
              <a:t>thiết </a:t>
            </a:r>
            <a:r>
              <a:rPr lang="vi-VN" sz="2200"/>
              <a:t>kế, triển khai các thí nghiệm khoa học với sự định hướng, giám sát của </a:t>
            </a:r>
            <a:r>
              <a:rPr lang="en-US" sz="2200" smtClean="0"/>
              <a:t>GV</a:t>
            </a:r>
            <a:r>
              <a:rPr lang="vi-VN" sz="2200" smtClean="0"/>
              <a:t>, </a:t>
            </a:r>
            <a:r>
              <a:rPr lang="vi-VN" sz="2200"/>
              <a:t>nhân viên thí nghiệm.</a:t>
            </a:r>
          </a:p>
        </p:txBody>
      </p:sp>
      <p:sp>
        <p:nvSpPr>
          <p:cNvPr id="18" name="Rectangle 17"/>
          <p:cNvSpPr/>
          <p:nvPr/>
        </p:nvSpPr>
        <p:spPr>
          <a:xfrm>
            <a:off x="1064976" y="-99392"/>
            <a:ext cx="7481752" cy="535531"/>
          </a:xfrm>
          <a:prstGeom prst="rect">
            <a:avLst/>
          </a:prstGeom>
        </p:spPr>
        <p:txBody>
          <a:bodyPr wrap="square">
            <a:spAutoFit/>
          </a:bodyPr>
          <a:lstStyle/>
          <a:p>
            <a:pPr algn="just">
              <a:lnSpc>
                <a:spcPct val="120000"/>
              </a:lnSpc>
              <a:tabLst>
                <a:tab pos="354013" algn="l"/>
              </a:tabLst>
            </a:pPr>
            <a:r>
              <a:rPr lang="vi-VN" sz="2400" b="1">
                <a:solidFill>
                  <a:schemeClr val="bg1"/>
                </a:solidFill>
                <a:cs typeface="Times New Roman" pitchFamily="18" charset="0"/>
              </a:rPr>
              <a:t>1.4.1.</a:t>
            </a:r>
            <a:r>
              <a:rPr lang="en-US" sz="2400" b="1">
                <a:solidFill>
                  <a:schemeClr val="bg1"/>
                </a:solidFill>
                <a:cs typeface="Times New Roman" pitchFamily="18" charset="0"/>
              </a:rPr>
              <a:t> </a:t>
            </a:r>
            <a:r>
              <a:rPr lang="vi-VN" sz="2400" b="1">
                <a:solidFill>
                  <a:schemeClr val="bg1"/>
                </a:solidFill>
                <a:cs typeface="Times New Roman" pitchFamily="18" charset="0"/>
              </a:rPr>
              <a:t>Dạy học các môn khoa học theo bài dạy </a:t>
            </a:r>
            <a:r>
              <a:rPr lang="vi-VN" sz="2400" b="1" smtClean="0">
                <a:solidFill>
                  <a:schemeClr val="bg1"/>
                </a:solidFill>
                <a:cs typeface="Times New Roman" pitchFamily="18" charset="0"/>
              </a:rPr>
              <a:t>STEM</a:t>
            </a:r>
            <a:endParaRPr lang="en-US" sz="2400" b="1">
              <a:solidFill>
                <a:schemeClr val="bg1"/>
              </a:solidFill>
              <a:cs typeface="Times New Roman" pitchFamily="18" charset="0"/>
            </a:endParaRPr>
          </a:p>
        </p:txBody>
      </p:sp>
    </p:spTree>
    <p:extLst>
      <p:ext uri="{BB962C8B-B14F-4D97-AF65-F5344CB8AC3E}">
        <p14:creationId xmlns:p14="http://schemas.microsoft.com/office/powerpoint/2010/main" val="464508937"/>
      </p:ext>
    </p:extLst>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txBox="1">
            <a:spLocks/>
          </p:cNvSpPr>
          <p:nvPr/>
        </p:nvSpPr>
        <p:spPr>
          <a:xfrm>
            <a:off x="8415064" y="6232227"/>
            <a:ext cx="405408" cy="365125"/>
          </a:xfrm>
          <a:prstGeom prst="rect">
            <a:avLst/>
          </a:prstGeom>
          <a:solidFill>
            <a:schemeClr val="bg1">
              <a:lumMod val="95000"/>
            </a:schemeClr>
          </a:solidFill>
          <a:ln>
            <a:solidFill>
              <a:schemeClr val="tx1"/>
            </a:solidFill>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smtClean="0">
                <a:solidFill>
                  <a:prstClr val="black"/>
                </a:solidFill>
                <a:cs typeface="Times New Roman" pitchFamily="18" charset="0"/>
              </a:rPr>
              <a:pPr/>
              <a:t>35</a:t>
            </a:fld>
            <a:endParaRPr lang="en-US" sz="1400">
              <a:solidFill>
                <a:prstClr val="black"/>
              </a:solidFill>
              <a:cs typeface="Times New Roman" pitchFamily="18" charset="0"/>
            </a:endParaRPr>
          </a:p>
        </p:txBody>
      </p:sp>
      <p:sp>
        <p:nvSpPr>
          <p:cNvPr id="19" name="Frame 18">
            <a:hlinkClick r:id="rId3" action="ppaction://hlinkfile"/>
          </p:cNvPr>
          <p:cNvSpPr/>
          <p:nvPr/>
        </p:nvSpPr>
        <p:spPr>
          <a:xfrm>
            <a:off x="8503896" y="6276832"/>
            <a:ext cx="288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5" name="Rectangle 14"/>
          <p:cNvSpPr/>
          <p:nvPr/>
        </p:nvSpPr>
        <p:spPr>
          <a:xfrm>
            <a:off x="395536" y="1106980"/>
            <a:ext cx="4062445" cy="661569"/>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B1: </a:t>
            </a:r>
            <a:r>
              <a:rPr lang="vi-VN" sz="2000" smtClean="0">
                <a:solidFill>
                  <a:srgbClr val="000066"/>
                </a:solidFill>
                <a:latin typeface="Times New Roman" pitchFamily="18" charset="0"/>
                <a:cs typeface="Times New Roman" pitchFamily="18" charset="0"/>
              </a:rPr>
              <a:t>Đặt </a:t>
            </a:r>
            <a:r>
              <a:rPr lang="vi-VN" sz="2000">
                <a:solidFill>
                  <a:srgbClr val="000066"/>
                </a:solidFill>
                <a:latin typeface="Times New Roman" pitchFamily="18" charset="0"/>
                <a:cs typeface="Times New Roman" pitchFamily="18" charset="0"/>
              </a:rPr>
              <a:t>vấn đề xây dựng bài toán nhận </a:t>
            </a:r>
            <a:r>
              <a:rPr lang="vi-VN" sz="2000" smtClean="0">
                <a:solidFill>
                  <a:srgbClr val="000066"/>
                </a:solidFill>
                <a:latin typeface="Times New Roman" pitchFamily="18" charset="0"/>
                <a:cs typeface="Times New Roman" pitchFamily="18" charset="0"/>
              </a:rPr>
              <a:t>thức</a:t>
            </a:r>
            <a:endParaRPr lang="vi-VN" sz="2000">
              <a:solidFill>
                <a:srgbClr val="000066"/>
              </a:solidFill>
              <a:latin typeface="Times New Roman" pitchFamily="18" charset="0"/>
              <a:cs typeface="Times New Roman" pitchFamily="18" charset="0"/>
            </a:endParaRPr>
          </a:p>
        </p:txBody>
      </p:sp>
      <p:sp>
        <p:nvSpPr>
          <p:cNvPr id="20" name="Rectangle 19"/>
          <p:cNvSpPr/>
          <p:nvPr/>
        </p:nvSpPr>
        <p:spPr>
          <a:xfrm>
            <a:off x="398523" y="2097497"/>
            <a:ext cx="4033492" cy="1403511"/>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endParaRPr lang="en-US" sz="2000" smtClean="0">
              <a:solidFill>
                <a:srgbClr val="000066"/>
              </a:solidFill>
            </a:endParaRPr>
          </a:p>
          <a:p>
            <a:pPr algn="just"/>
            <a:r>
              <a:rPr lang="en-US" sz="2000" smtClean="0">
                <a:solidFill>
                  <a:srgbClr val="000066"/>
                </a:solidFill>
              </a:rPr>
              <a:t>B2: </a:t>
            </a:r>
            <a:r>
              <a:rPr lang="en-US" sz="2000">
                <a:solidFill>
                  <a:srgbClr val="000066"/>
                </a:solidFill>
              </a:rPr>
              <a:t>G</a:t>
            </a:r>
            <a:r>
              <a:rPr lang="vi-VN" sz="2000" smtClean="0">
                <a:solidFill>
                  <a:srgbClr val="000066"/>
                </a:solidFill>
              </a:rPr>
              <a:t>iải </a:t>
            </a:r>
            <a:r>
              <a:rPr lang="vi-VN" sz="2000">
                <a:solidFill>
                  <a:srgbClr val="000066"/>
                </a:solidFill>
              </a:rPr>
              <a:t>quyết vấn </a:t>
            </a:r>
            <a:r>
              <a:rPr lang="vi-VN" sz="2000" smtClean="0">
                <a:solidFill>
                  <a:srgbClr val="000066"/>
                </a:solidFill>
              </a:rPr>
              <a:t>đề</a:t>
            </a:r>
            <a:endParaRPr lang="en-US" sz="2000" smtClean="0">
              <a:solidFill>
                <a:srgbClr val="000066"/>
              </a:solidFill>
            </a:endParaRPr>
          </a:p>
          <a:p>
            <a:pPr algn="just"/>
            <a:r>
              <a:rPr lang="en-US" sz="2000" smtClean="0">
                <a:solidFill>
                  <a:srgbClr val="000066"/>
                </a:solidFill>
              </a:rPr>
              <a:t>- </a:t>
            </a:r>
            <a:r>
              <a:rPr lang="vi-VN" sz="2000" smtClean="0">
                <a:solidFill>
                  <a:srgbClr val="000066"/>
                </a:solidFill>
              </a:rPr>
              <a:t>Đề </a:t>
            </a:r>
            <a:r>
              <a:rPr lang="vi-VN" sz="2000">
                <a:solidFill>
                  <a:srgbClr val="000066"/>
                </a:solidFill>
              </a:rPr>
              <a:t>xuất các giả </a:t>
            </a:r>
            <a:r>
              <a:rPr lang="vi-VN" sz="2000" smtClean="0">
                <a:solidFill>
                  <a:srgbClr val="000066"/>
                </a:solidFill>
              </a:rPr>
              <a:t>thuyết</a:t>
            </a:r>
            <a:endParaRPr lang="vi-VN" sz="2000">
              <a:solidFill>
                <a:srgbClr val="000066"/>
              </a:solidFill>
            </a:endParaRPr>
          </a:p>
          <a:p>
            <a:pPr algn="just"/>
            <a:r>
              <a:rPr lang="vi-VN" sz="2000">
                <a:solidFill>
                  <a:srgbClr val="000066"/>
                </a:solidFill>
              </a:rPr>
              <a:t>- Lập kế hoạch giải quyết vấn </a:t>
            </a:r>
            <a:r>
              <a:rPr lang="vi-VN" sz="2000" smtClean="0">
                <a:solidFill>
                  <a:srgbClr val="000066"/>
                </a:solidFill>
              </a:rPr>
              <a:t>đề</a:t>
            </a:r>
            <a:endParaRPr lang="vi-VN" sz="2000">
              <a:solidFill>
                <a:srgbClr val="000066"/>
              </a:solidFill>
            </a:endParaRPr>
          </a:p>
          <a:p>
            <a:pPr algn="just"/>
            <a:r>
              <a:rPr lang="vi-VN" sz="2000">
                <a:solidFill>
                  <a:srgbClr val="000066"/>
                </a:solidFill>
              </a:rPr>
              <a:t>- Thực hiện kế hoạch </a:t>
            </a:r>
            <a:r>
              <a:rPr lang="vi-VN" sz="2000" smtClean="0">
                <a:solidFill>
                  <a:srgbClr val="000066"/>
                </a:solidFill>
              </a:rPr>
              <a:t>giải</a:t>
            </a:r>
            <a:r>
              <a:rPr lang="en-US" sz="2000" smtClean="0">
                <a:solidFill>
                  <a:srgbClr val="000066"/>
                </a:solidFill>
              </a:rPr>
              <a:t> quyết</a:t>
            </a:r>
            <a:endParaRPr lang="vi-VN" sz="2000">
              <a:solidFill>
                <a:srgbClr val="000066"/>
              </a:solidFill>
            </a:endParaRPr>
          </a:p>
          <a:p>
            <a:pPr algn="just"/>
            <a:endParaRPr lang="en-US" sz="2000">
              <a:solidFill>
                <a:srgbClr val="000066"/>
              </a:solidFill>
            </a:endParaRPr>
          </a:p>
        </p:txBody>
      </p:sp>
      <p:sp>
        <p:nvSpPr>
          <p:cNvPr id="21" name="Rectangle 20"/>
          <p:cNvSpPr/>
          <p:nvPr/>
        </p:nvSpPr>
        <p:spPr>
          <a:xfrm>
            <a:off x="395536" y="3801668"/>
            <a:ext cx="4062446" cy="2003596"/>
          </a:xfrm>
          <a:prstGeom prst="rect">
            <a:avLst/>
          </a:prstGeom>
          <a:gradFill flip="none" rotWithShape="1">
            <a:gsLst>
              <a:gs pos="0">
                <a:schemeClr val="bg1">
                  <a:lumMod val="95000"/>
                </a:schemeClr>
              </a:gs>
              <a:gs pos="50000">
                <a:schemeClr val="bg1">
                  <a:lumMod val="95000"/>
                  <a:shade val="67500"/>
                  <a:satMod val="115000"/>
                </a:schemeClr>
              </a:gs>
              <a:gs pos="100000">
                <a:schemeClr val="bg1">
                  <a:lumMod val="95000"/>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prstClr val="black"/>
                </a:solidFill>
                <a:cs typeface="Times New Roman" pitchFamily="18" charset="0"/>
              </a:rPr>
              <a:t>B3: </a:t>
            </a:r>
            <a:r>
              <a:rPr lang="vi-VN" sz="2000" smtClean="0">
                <a:solidFill>
                  <a:prstClr val="black"/>
                </a:solidFill>
                <a:cs typeface="Times New Roman" pitchFamily="18" charset="0"/>
              </a:rPr>
              <a:t>Kiểm </a:t>
            </a:r>
            <a:r>
              <a:rPr lang="vi-VN" sz="2000">
                <a:solidFill>
                  <a:prstClr val="black"/>
                </a:solidFill>
                <a:cs typeface="Times New Roman" pitchFamily="18" charset="0"/>
              </a:rPr>
              <a:t>tra, vận dụng kết quả</a:t>
            </a:r>
          </a:p>
          <a:p>
            <a:pPr algn="just"/>
            <a:r>
              <a:rPr lang="en-US" sz="2000" smtClean="0">
                <a:solidFill>
                  <a:prstClr val="black"/>
                </a:solidFill>
                <a:cs typeface="Times New Roman" pitchFamily="18" charset="0"/>
              </a:rPr>
              <a:t>- </a:t>
            </a:r>
            <a:r>
              <a:rPr lang="vi-VN" sz="2000" smtClean="0">
                <a:solidFill>
                  <a:prstClr val="black"/>
                </a:solidFill>
                <a:cs typeface="Times New Roman" pitchFamily="18" charset="0"/>
              </a:rPr>
              <a:t>Thảo </a:t>
            </a:r>
            <a:r>
              <a:rPr lang="vi-VN" sz="2000">
                <a:solidFill>
                  <a:prstClr val="black"/>
                </a:solidFill>
                <a:cs typeface="Times New Roman" pitchFamily="18" charset="0"/>
              </a:rPr>
              <a:t>luận kết quả và đánh </a:t>
            </a:r>
            <a:r>
              <a:rPr lang="vi-VN" sz="2000" smtClean="0">
                <a:solidFill>
                  <a:prstClr val="black"/>
                </a:solidFill>
                <a:cs typeface="Times New Roman" pitchFamily="18" charset="0"/>
              </a:rPr>
              <a:t>giá</a:t>
            </a:r>
            <a:r>
              <a:rPr lang="en-US" sz="2000" smtClean="0">
                <a:solidFill>
                  <a:prstClr val="black"/>
                </a:solidFill>
                <a:cs typeface="Times New Roman" pitchFamily="18" charset="0"/>
              </a:rPr>
              <a:t>.</a:t>
            </a:r>
            <a:endParaRPr lang="vi-VN" sz="2000">
              <a:solidFill>
                <a:prstClr val="black"/>
              </a:solidFill>
              <a:cs typeface="Times New Roman" pitchFamily="18" charset="0"/>
            </a:endParaRPr>
          </a:p>
          <a:p>
            <a:pPr algn="just"/>
            <a:r>
              <a:rPr lang="en-US" sz="2000" smtClean="0">
                <a:solidFill>
                  <a:prstClr val="black"/>
                </a:solidFill>
                <a:cs typeface="Times New Roman" pitchFamily="18" charset="0"/>
              </a:rPr>
              <a:t>- </a:t>
            </a:r>
            <a:r>
              <a:rPr lang="vi-VN" sz="2000" smtClean="0">
                <a:solidFill>
                  <a:prstClr val="black"/>
                </a:solidFill>
                <a:cs typeface="Times New Roman" pitchFamily="18" charset="0"/>
              </a:rPr>
              <a:t>Khẳng </a:t>
            </a:r>
            <a:r>
              <a:rPr lang="vi-VN" sz="2000">
                <a:solidFill>
                  <a:prstClr val="black"/>
                </a:solidFill>
                <a:cs typeface="Times New Roman" pitchFamily="18" charset="0"/>
              </a:rPr>
              <a:t>định hay bác bỏ giả thuyết đã </a:t>
            </a:r>
            <a:r>
              <a:rPr lang="vi-VN" sz="2000" smtClean="0">
                <a:solidFill>
                  <a:prstClr val="black"/>
                </a:solidFill>
                <a:cs typeface="Times New Roman" pitchFamily="18" charset="0"/>
              </a:rPr>
              <a:t>nêu</a:t>
            </a:r>
            <a:r>
              <a:rPr lang="en-US" sz="2000" smtClean="0">
                <a:solidFill>
                  <a:prstClr val="black"/>
                </a:solidFill>
                <a:cs typeface="Times New Roman" pitchFamily="18" charset="0"/>
              </a:rPr>
              <a:t>.</a:t>
            </a:r>
            <a:endParaRPr lang="vi-VN" sz="2000">
              <a:solidFill>
                <a:prstClr val="black"/>
              </a:solidFill>
              <a:cs typeface="Times New Roman" pitchFamily="18" charset="0"/>
            </a:endParaRPr>
          </a:p>
          <a:p>
            <a:pPr algn="just"/>
            <a:r>
              <a:rPr lang="en-US" sz="2000" smtClean="0">
                <a:solidFill>
                  <a:prstClr val="black"/>
                </a:solidFill>
                <a:cs typeface="Times New Roman" pitchFamily="18" charset="0"/>
              </a:rPr>
              <a:t>- </a:t>
            </a:r>
            <a:r>
              <a:rPr lang="vi-VN" sz="2000" smtClean="0">
                <a:solidFill>
                  <a:prstClr val="black"/>
                </a:solidFill>
                <a:cs typeface="Times New Roman" pitchFamily="18" charset="0"/>
              </a:rPr>
              <a:t>Phát </a:t>
            </a:r>
            <a:r>
              <a:rPr lang="vi-VN" sz="2000">
                <a:solidFill>
                  <a:prstClr val="black"/>
                </a:solidFill>
                <a:cs typeface="Times New Roman" pitchFamily="18" charset="0"/>
              </a:rPr>
              <a:t>biểu kết luận</a:t>
            </a:r>
          </a:p>
          <a:p>
            <a:pPr algn="just"/>
            <a:r>
              <a:rPr lang="en-US" sz="2000" smtClean="0">
                <a:solidFill>
                  <a:prstClr val="black"/>
                </a:solidFill>
                <a:cs typeface="Times New Roman" pitchFamily="18" charset="0"/>
              </a:rPr>
              <a:t>- </a:t>
            </a:r>
            <a:r>
              <a:rPr lang="vi-VN" sz="2000" smtClean="0">
                <a:solidFill>
                  <a:prstClr val="black"/>
                </a:solidFill>
                <a:cs typeface="Times New Roman" pitchFamily="18" charset="0"/>
              </a:rPr>
              <a:t>Đề </a:t>
            </a:r>
            <a:r>
              <a:rPr lang="vi-VN" sz="2000">
                <a:solidFill>
                  <a:prstClr val="black"/>
                </a:solidFill>
                <a:cs typeface="Times New Roman" pitchFamily="18" charset="0"/>
              </a:rPr>
              <a:t>xuất vấn đề mới</a:t>
            </a:r>
          </a:p>
        </p:txBody>
      </p:sp>
      <p:cxnSp>
        <p:nvCxnSpPr>
          <p:cNvPr id="24" name="Straight Arrow Connector 23"/>
          <p:cNvCxnSpPr/>
          <p:nvPr/>
        </p:nvCxnSpPr>
        <p:spPr>
          <a:xfrm>
            <a:off x="2470474" y="1768549"/>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415269" y="3501008"/>
            <a:ext cx="0" cy="30066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5039358" y="2566195"/>
            <a:ext cx="3421074" cy="502765"/>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smtClean="0">
                <a:solidFill>
                  <a:srgbClr val="000066"/>
                </a:solidFill>
                <a:latin typeface="Times New Roman" pitchFamily="18" charset="0"/>
                <a:cs typeface="Times New Roman" pitchFamily="18" charset="0"/>
              </a:rPr>
              <a:t>Phát biểu vấn đề cần giải quyết</a:t>
            </a:r>
            <a:endParaRPr lang="vi-VN" sz="2000">
              <a:solidFill>
                <a:srgbClr val="000066"/>
              </a:solidFill>
              <a:latin typeface="Times New Roman" pitchFamily="18" charset="0"/>
              <a:cs typeface="Times New Roman" pitchFamily="18" charset="0"/>
            </a:endParaRPr>
          </a:p>
        </p:txBody>
      </p:sp>
      <p:sp>
        <p:nvSpPr>
          <p:cNvPr id="29" name="Rectangle 28"/>
          <p:cNvSpPr/>
          <p:nvPr/>
        </p:nvSpPr>
        <p:spPr>
          <a:xfrm>
            <a:off x="5039357" y="1205323"/>
            <a:ext cx="3421074" cy="495486"/>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Tạo tình huống có vấn </a:t>
            </a:r>
            <a:r>
              <a:rPr lang="vi-VN" sz="2000" smtClean="0">
                <a:solidFill>
                  <a:srgbClr val="000066"/>
                </a:solidFill>
                <a:latin typeface="Times New Roman" pitchFamily="18" charset="0"/>
                <a:cs typeface="Times New Roman" pitchFamily="18" charset="0"/>
              </a:rPr>
              <a:t>đề</a:t>
            </a:r>
            <a:endParaRPr lang="en-US" sz="2000">
              <a:solidFill>
                <a:srgbClr val="000066"/>
              </a:solidFill>
              <a:latin typeface="Times New Roman" pitchFamily="18" charset="0"/>
              <a:cs typeface="Times New Roman" pitchFamily="18" charset="0"/>
            </a:endParaRPr>
          </a:p>
        </p:txBody>
      </p:sp>
      <p:sp>
        <p:nvSpPr>
          <p:cNvPr id="30" name="Rectangle 29"/>
          <p:cNvSpPr/>
          <p:nvPr/>
        </p:nvSpPr>
        <p:spPr>
          <a:xfrm>
            <a:off x="5039358" y="1772817"/>
            <a:ext cx="3421073" cy="682894"/>
          </a:xfrm>
          <a:prstGeom prst="rect">
            <a:avLst/>
          </a:prstGeom>
          <a:solidFill>
            <a:schemeClr val="bg1">
              <a:lumMod val="9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Phát hiện và nhận dạng vấn đề nảy sinh</a:t>
            </a:r>
          </a:p>
        </p:txBody>
      </p:sp>
      <p:sp>
        <p:nvSpPr>
          <p:cNvPr id="3" name="Left Bracket 2"/>
          <p:cNvSpPr/>
          <p:nvPr/>
        </p:nvSpPr>
        <p:spPr>
          <a:xfrm>
            <a:off x="4860032" y="1527448"/>
            <a:ext cx="179325" cy="1290129"/>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Connector 7"/>
          <p:cNvCxnSpPr/>
          <p:nvPr/>
        </p:nvCxnSpPr>
        <p:spPr>
          <a:xfrm>
            <a:off x="4860032" y="2132856"/>
            <a:ext cx="1793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15" idx="3"/>
          </p:cNvCxnSpPr>
          <p:nvPr/>
        </p:nvCxnSpPr>
        <p:spPr>
          <a:xfrm>
            <a:off x="4457981" y="1437765"/>
            <a:ext cx="402051" cy="3307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2407046" y="425312"/>
            <a:ext cx="5005250" cy="502765"/>
          </a:xfrm>
          <a:prstGeom prst="rect">
            <a:avLst/>
          </a:prstGeom>
          <a:solidFill>
            <a:schemeClr val="bg1">
              <a:lumMod val="95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b="1" smtClean="0">
                <a:solidFill>
                  <a:srgbClr val="000066"/>
                </a:solidFill>
                <a:latin typeface="Times New Roman" pitchFamily="18" charset="0"/>
                <a:cs typeface="Times New Roman" pitchFamily="18" charset="0"/>
              </a:rPr>
              <a:t>DẠY HỌC PHÁT HIỆN GIẢI QUYẾT VẤN ĐỀ</a:t>
            </a:r>
            <a:endParaRPr lang="vi-VN" b="1">
              <a:solidFill>
                <a:srgbClr val="000066"/>
              </a:solidFill>
              <a:latin typeface="Times New Roman" pitchFamily="18" charset="0"/>
              <a:cs typeface="Times New Roman" pitchFamily="18" charset="0"/>
            </a:endParaRPr>
          </a:p>
        </p:txBody>
      </p:sp>
    </p:spTree>
    <p:extLst>
      <p:ext uri="{BB962C8B-B14F-4D97-AF65-F5344CB8AC3E}">
        <p14:creationId xmlns:p14="http://schemas.microsoft.com/office/powerpoint/2010/main" val="3616171577"/>
      </p:ext>
    </p:extLst>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2603790"/>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1.4.</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hình thức tổ chức giáo dục </a:t>
            </a:r>
            <a:r>
              <a:rPr lang="en-US" sz="2200" b="1" smtClean="0">
                <a:solidFill>
                  <a:prstClr val="black"/>
                </a:solidFill>
                <a:cs typeface="Times New Roman" pitchFamily="18" charset="0"/>
              </a:rPr>
              <a:t>STEM</a:t>
            </a:r>
            <a:endParaRPr lang="vi-VN"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1.4.1.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Dạy </a:t>
            </a:r>
            <a:r>
              <a:rPr lang="vi-VN" sz="2200" b="1">
                <a:solidFill>
                  <a:prstClr val="black"/>
                </a:solidFill>
                <a:cs typeface="Times New Roman" pitchFamily="18" charset="0"/>
              </a:rPr>
              <a:t>học các môn khoa học theo bài dạy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1.4.2</a:t>
            </a:r>
            <a:r>
              <a:rPr lang="vi-VN" sz="2200" b="1">
                <a:solidFill>
                  <a:prstClr val="black"/>
                </a:solidFill>
                <a:cs typeface="Times New Roman" pitchFamily="18" charset="0"/>
              </a:rPr>
              <a:t>. Hoạt động trải nghiệm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en-US" sz="2400" b="1" smtClean="0"/>
              <a:t>1.4.3. </a:t>
            </a:r>
            <a:r>
              <a:rPr lang="vi-VN" sz="2400" b="1" smtClean="0"/>
              <a:t>Tổ </a:t>
            </a:r>
            <a:r>
              <a:rPr lang="vi-VN" sz="2400" b="1"/>
              <a:t>chức hoạt động nghiên cứu </a:t>
            </a:r>
            <a:r>
              <a:rPr lang="en-US" sz="2400" b="1"/>
              <a:t>khoa </a:t>
            </a:r>
            <a:r>
              <a:rPr lang="vi-VN" sz="2400" b="1"/>
              <a:t>học, kĩ </a:t>
            </a:r>
            <a:r>
              <a:rPr lang="vi-VN" sz="2400" b="1" smtClean="0"/>
              <a:t>thuật</a:t>
            </a:r>
            <a:endParaRPr lang="en-US" sz="2400" b="1" smtClean="0"/>
          </a:p>
          <a:p>
            <a:pPr algn="just">
              <a:lnSpc>
                <a:spcPct val="120000"/>
              </a:lnSpc>
              <a:tabLst>
                <a:tab pos="354013" algn="l"/>
              </a:tabLst>
            </a:pPr>
            <a:r>
              <a:rPr lang="en-US" sz="2400" b="1">
                <a:solidFill>
                  <a:prstClr val="black"/>
                </a:solidFill>
                <a:cs typeface="Times New Roman" pitchFamily="18" charset="0"/>
              </a:rPr>
              <a:t> </a:t>
            </a:r>
            <a:r>
              <a:rPr lang="en-US" sz="2400" b="1" smtClean="0">
                <a:solidFill>
                  <a:prstClr val="black"/>
                </a:solidFill>
                <a:cs typeface="Times New Roman" pitchFamily="18" charset="0"/>
              </a:rPr>
              <a:t> (Trong tài liệu)</a:t>
            </a:r>
            <a:endParaRPr lang="vi-VN" sz="2200" b="1">
              <a:solidFill>
                <a:prstClr val="black"/>
              </a:solidFill>
              <a:cs typeface="Times New Roman" pitchFamily="18" charset="0"/>
            </a:endParaRPr>
          </a:p>
          <a:p>
            <a:pPr algn="just">
              <a:lnSpc>
                <a:spcPct val="120000"/>
              </a:lnSpc>
              <a:tabLst>
                <a:tab pos="354013" algn="l"/>
              </a:tabLst>
            </a:pPr>
            <a:endParaRPr lang="vi-VN" sz="2200" b="1">
              <a:solidFill>
                <a:prstClr val="black"/>
              </a:solidFill>
              <a:cs typeface="Times New Roman" pitchFamily="18" charset="0"/>
            </a:endParaRPr>
          </a:p>
        </p:txBody>
      </p:sp>
      <p:sp>
        <p:nvSpPr>
          <p:cNvPr id="7" name="Slide Number Placeholder 2"/>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36</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19" name="Frame 18">
            <a:hlinkClick r:id="rId3" action="ppaction://hlinkpres?slideindex=1&amp;slidetitle="/>
          </p:cNvPr>
          <p:cNvSpPr/>
          <p:nvPr/>
        </p:nvSpPr>
        <p:spPr>
          <a:xfrm>
            <a:off x="8410870" y="6442488"/>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380007751"/>
      </p:ext>
    </p:extLst>
  </p:cSld>
  <p:clrMapOvr>
    <a:masterClrMapping/>
  </p:clrMapOvr>
  <p:transition spd="slow">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37</a:t>
            </a:fld>
            <a:endParaRPr lang="en-US" sz="1400" b="1">
              <a:solidFill>
                <a:prstClr val="black"/>
              </a:solidFill>
              <a:cs typeface="Times New Roman" pitchFamily="18" charset="0"/>
            </a:endParaRPr>
          </a:p>
        </p:txBody>
      </p:sp>
      <p:sp>
        <p:nvSpPr>
          <p:cNvPr id="8" name="Rectangle 7"/>
          <p:cNvSpPr/>
          <p:nvPr/>
        </p:nvSpPr>
        <p:spPr>
          <a:xfrm>
            <a:off x="1761417" y="15940"/>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4" name="Rectangle 3"/>
          <p:cNvSpPr/>
          <p:nvPr/>
        </p:nvSpPr>
        <p:spPr>
          <a:xfrm>
            <a:off x="108073" y="476672"/>
            <a:ext cx="8964488" cy="400110"/>
          </a:xfrm>
          <a:prstGeom prst="rect">
            <a:avLst/>
          </a:prstGeom>
        </p:spPr>
        <p:txBody>
          <a:bodyPr wrap="square">
            <a:spAutoFit/>
          </a:bodyPr>
          <a:lstStyle/>
          <a:p>
            <a:pPr algn="ctr"/>
            <a:r>
              <a:rPr lang="vi-VN" sz="2000" b="1"/>
              <a:t>CHƯƠNG </a:t>
            </a:r>
            <a:r>
              <a:rPr lang="en-US" sz="2000" b="1"/>
              <a:t>2: </a:t>
            </a:r>
            <a:r>
              <a:rPr lang="vi-VN" sz="2000" b="1"/>
              <a:t>XÂY DỰNG VÀ THỰC HIỆN BÀI DẠY </a:t>
            </a:r>
            <a:r>
              <a:rPr lang="en-US" sz="2000" b="1"/>
              <a:t>STEM</a:t>
            </a:r>
            <a:endParaRPr lang="en-US" sz="2000"/>
          </a:p>
        </p:txBody>
      </p:sp>
      <p:sp>
        <p:nvSpPr>
          <p:cNvPr id="24" name="AutoShape 46"/>
          <p:cNvSpPr>
            <a:spLocks noChangeArrowheads="1"/>
          </p:cNvSpPr>
          <p:nvPr/>
        </p:nvSpPr>
        <p:spPr bwMode="gray">
          <a:xfrm>
            <a:off x="1672826" y="1700808"/>
            <a:ext cx="1908000" cy="79200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000" smtClean="0">
                <a:solidFill>
                  <a:srgbClr val="000066"/>
                </a:solidFill>
                <a:latin typeface="Times New Roman" pitchFamily="18" charset="0"/>
                <a:cs typeface="Times New Roman" pitchFamily="18" charset="0"/>
              </a:rPr>
              <a:t>Bao g</a:t>
            </a:r>
            <a:r>
              <a:rPr lang="en-US" sz="2000" smtClean="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ồm </a:t>
            </a:r>
          </a:p>
          <a:p>
            <a:pPr algn="ctr"/>
            <a:r>
              <a:rPr lang="en-US" sz="200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c</a:t>
            </a:r>
            <a:r>
              <a:rPr lang="en-US" sz="2000" smtClean="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ác nội dung</a:t>
            </a:r>
            <a:endParaRPr lang="en-US" sz="2000" dirty="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26" name="Rectangle 25"/>
          <p:cNvSpPr/>
          <p:nvPr/>
        </p:nvSpPr>
        <p:spPr>
          <a:xfrm>
            <a:off x="4043636" y="1025952"/>
            <a:ext cx="3832695" cy="489674"/>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Q</a:t>
            </a:r>
            <a:r>
              <a:rPr lang="en-US" sz="2000" smtClean="0">
                <a:solidFill>
                  <a:srgbClr val="000066"/>
                </a:solidFill>
                <a:latin typeface="Times New Roman" pitchFamily="18" charset="0"/>
                <a:cs typeface="Times New Roman" pitchFamily="18" charset="0"/>
              </a:rPr>
              <a:t>uy trình xây dựng bài dạy </a:t>
            </a:r>
            <a:r>
              <a:rPr lang="en-US" sz="2000">
                <a:solidFill>
                  <a:srgbClr val="000066"/>
                </a:solidFill>
                <a:latin typeface="Times New Roman" pitchFamily="18" charset="0"/>
                <a:cs typeface="Times New Roman" pitchFamily="18" charset="0"/>
              </a:rPr>
              <a:t>STEM </a:t>
            </a:r>
            <a:endParaRPr lang="vi-VN" sz="2000">
              <a:solidFill>
                <a:srgbClr val="000066"/>
              </a:solidFill>
              <a:latin typeface="Times New Roman" pitchFamily="18" charset="0"/>
              <a:cs typeface="Times New Roman" pitchFamily="18" charset="0"/>
            </a:endParaRPr>
          </a:p>
        </p:txBody>
      </p:sp>
      <p:sp>
        <p:nvSpPr>
          <p:cNvPr id="31" name="Rectangle 30"/>
          <p:cNvSpPr/>
          <p:nvPr/>
        </p:nvSpPr>
        <p:spPr>
          <a:xfrm>
            <a:off x="4043636" y="1642574"/>
            <a:ext cx="3832695" cy="4896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T</a:t>
            </a:r>
            <a:r>
              <a:rPr lang="en-US" sz="2000" smtClean="0">
                <a:solidFill>
                  <a:srgbClr val="000066"/>
                </a:solidFill>
                <a:latin typeface="Times New Roman" pitchFamily="18" charset="0"/>
                <a:cs typeface="Times New Roman" pitchFamily="18" charset="0"/>
              </a:rPr>
              <a:t>hiết kế tiến trình dạy học</a:t>
            </a:r>
            <a:endParaRPr lang="en-US" sz="2000">
              <a:solidFill>
                <a:srgbClr val="000066"/>
              </a:solidFill>
            </a:endParaRPr>
          </a:p>
        </p:txBody>
      </p:sp>
      <p:sp>
        <p:nvSpPr>
          <p:cNvPr id="32" name="Rectangle 31"/>
          <p:cNvSpPr/>
          <p:nvPr/>
        </p:nvSpPr>
        <p:spPr>
          <a:xfrm>
            <a:off x="4043658" y="2233440"/>
            <a:ext cx="3810485" cy="4896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Đánh giá bài dạy STEM</a:t>
            </a:r>
            <a:endParaRPr lang="vi-VN" sz="2000">
              <a:solidFill>
                <a:srgbClr val="000066"/>
              </a:solidFill>
              <a:latin typeface="Times New Roman" pitchFamily="18" charset="0"/>
              <a:cs typeface="Times New Roman" pitchFamily="18" charset="0"/>
            </a:endParaRPr>
          </a:p>
        </p:txBody>
      </p:sp>
      <p:sp>
        <p:nvSpPr>
          <p:cNvPr id="33" name="Line Callout 1 (Border and Accent Bar) 32"/>
          <p:cNvSpPr/>
          <p:nvPr/>
        </p:nvSpPr>
        <p:spPr>
          <a:xfrm>
            <a:off x="3867363" y="1025953"/>
            <a:ext cx="45719" cy="2316584"/>
          </a:xfrm>
          <a:prstGeom prst="accentBorderCallout1">
            <a:avLst>
              <a:gd name="adj1" fmla="val 18750"/>
              <a:gd name="adj2" fmla="val -8333"/>
              <a:gd name="adj3" fmla="val 33035"/>
              <a:gd name="adj4" fmla="val -1020584"/>
            </a:avLst>
          </a:prstGeom>
          <a:solidFill>
            <a:schemeClr val="tx2">
              <a:lumMod val="25000"/>
              <a:lumOff val="75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66"/>
              </a:solidFill>
            </a:endParaRPr>
          </a:p>
        </p:txBody>
      </p:sp>
      <p:sp>
        <p:nvSpPr>
          <p:cNvPr id="34" name="Rectangle 33"/>
          <p:cNvSpPr/>
          <p:nvPr/>
        </p:nvSpPr>
        <p:spPr>
          <a:xfrm>
            <a:off x="4043658" y="2852936"/>
            <a:ext cx="3810485" cy="4896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Đánh giá kết quả học tập </a:t>
            </a:r>
            <a:r>
              <a:rPr lang="en-US" sz="2000">
                <a:solidFill>
                  <a:srgbClr val="000066"/>
                </a:solidFill>
                <a:latin typeface="Times New Roman" pitchFamily="18" charset="0"/>
                <a:cs typeface="Times New Roman" pitchFamily="18" charset="0"/>
              </a:rPr>
              <a:t>STEM</a:t>
            </a:r>
            <a:endParaRPr lang="vi-VN" sz="2000">
              <a:solidFill>
                <a:srgbClr val="000066"/>
              </a:solidFill>
              <a:latin typeface="Times New Roman" pitchFamily="18" charset="0"/>
              <a:cs typeface="Times New Roman" pitchFamily="18" charset="0"/>
            </a:endParaRPr>
          </a:p>
        </p:txBody>
      </p:sp>
      <p:sp>
        <p:nvSpPr>
          <p:cNvPr id="35" name="Oval 54"/>
          <p:cNvSpPr>
            <a:spLocks noChangeArrowheads="1"/>
          </p:cNvSpPr>
          <p:nvPr/>
        </p:nvSpPr>
        <p:spPr bwMode="gray">
          <a:xfrm>
            <a:off x="1101330" y="1813762"/>
            <a:ext cx="555688"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pPr eaLnBrk="1" hangingPunct="1"/>
            <a:endParaRPr lang="en-US" sz="1200" b="1">
              <a:solidFill>
                <a:srgbClr val="FF0000"/>
              </a:solidFill>
            </a:endParaRPr>
          </a:p>
        </p:txBody>
      </p:sp>
      <p:sp>
        <p:nvSpPr>
          <p:cNvPr id="12" name="Frame 11">
            <a:hlinkClick r:id="rId4" action="ppaction://hlinkfile"/>
          </p:cNvPr>
          <p:cNvSpPr/>
          <p:nvPr/>
        </p:nvSpPr>
        <p:spPr>
          <a:xfrm>
            <a:off x="8417600" y="6424792"/>
            <a:ext cx="288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4165568522"/>
      </p:ext>
    </p:extLst>
  </p:cSld>
  <p:clrMapOvr>
    <a:masterClrMapping/>
  </p:clrMapOvr>
  <p:transition spd="slow">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38</a:t>
            </a:fld>
            <a:endParaRPr lang="en-US" sz="1400" b="1">
              <a:solidFill>
                <a:prstClr val="black"/>
              </a:solidFill>
              <a:cs typeface="Times New Roman" pitchFamily="18" charset="0"/>
            </a:endParaRPr>
          </a:p>
        </p:txBody>
      </p:sp>
      <p:sp>
        <p:nvSpPr>
          <p:cNvPr id="4" name="Rectangle 3"/>
          <p:cNvSpPr/>
          <p:nvPr/>
        </p:nvSpPr>
        <p:spPr>
          <a:xfrm>
            <a:off x="108073" y="332656"/>
            <a:ext cx="8964488" cy="5632311"/>
          </a:xfrm>
          <a:prstGeom prst="rect">
            <a:avLst/>
          </a:prstGeom>
        </p:spPr>
        <p:txBody>
          <a:bodyPr wrap="square">
            <a:spAutoFit/>
          </a:bodyPr>
          <a:lstStyle/>
          <a:p>
            <a:pPr lvl="0" algn="just">
              <a:lnSpc>
                <a:spcPct val="120000"/>
              </a:lnSpc>
            </a:pPr>
            <a:r>
              <a:rPr lang="en-US" sz="2000" b="1" smtClean="0"/>
              <a:t>2.1. Quy </a:t>
            </a:r>
            <a:r>
              <a:rPr lang="vi-VN" sz="2000" b="1" smtClean="0"/>
              <a:t>trình xây dựng bài dạy </a:t>
            </a:r>
            <a:r>
              <a:rPr lang="en-US" sz="2000" b="1" smtClean="0"/>
              <a:t>STEM</a:t>
            </a:r>
          </a:p>
          <a:p>
            <a:pPr lvl="0" algn="just">
              <a:lnSpc>
                <a:spcPct val="120000"/>
              </a:lnSpc>
              <a:tabLst>
                <a:tab pos="357188" algn="l"/>
              </a:tabLst>
            </a:pPr>
            <a:r>
              <a:rPr lang="en-US" sz="2000" smtClean="0"/>
              <a:t>	</a:t>
            </a:r>
            <a:r>
              <a:rPr lang="vi-VN" sz="2000" smtClean="0"/>
              <a:t>Do </a:t>
            </a:r>
            <a:r>
              <a:rPr lang="vi-VN" sz="2000"/>
              <a:t>đặc tính mới lạ và đặc thù quy trình thiết kế kĩ thuật, nội dung </a:t>
            </a:r>
            <a:r>
              <a:rPr lang="en-US" sz="2000" smtClean="0"/>
              <a:t>sau đây</a:t>
            </a:r>
            <a:r>
              <a:rPr lang="vi-VN" sz="2000" smtClean="0"/>
              <a:t> đề </a:t>
            </a:r>
            <a:r>
              <a:rPr lang="vi-VN" sz="2000"/>
              <a:t>cập </a:t>
            </a:r>
            <a:r>
              <a:rPr lang="vi-VN" sz="2000" smtClean="0"/>
              <a:t>tới </a:t>
            </a:r>
            <a:r>
              <a:rPr lang="vi-VN" sz="2000"/>
              <a:t>quy trình xây dựng </a:t>
            </a:r>
            <a:r>
              <a:rPr lang="vi-VN" sz="2000" b="1"/>
              <a:t>bài dạy STEM kĩ thuật</a:t>
            </a:r>
            <a:r>
              <a:rPr lang="vi-VN" sz="2000"/>
              <a:t>.</a:t>
            </a:r>
          </a:p>
          <a:p>
            <a:pPr lvl="0" algn="just">
              <a:lnSpc>
                <a:spcPct val="120000"/>
              </a:lnSpc>
              <a:tabLst>
                <a:tab pos="357188" algn="l"/>
              </a:tabLst>
            </a:pPr>
            <a:r>
              <a:rPr lang="en-US" sz="2000" smtClean="0"/>
              <a:t>	</a:t>
            </a:r>
            <a:r>
              <a:rPr lang="vi-VN" sz="2000" smtClean="0"/>
              <a:t>Việc </a:t>
            </a:r>
            <a:r>
              <a:rPr lang="vi-VN" sz="2000"/>
              <a:t>thiết kế và trình bày bài dạy STEM cần bám sát hướng dẫn tại Công văn số 5512/BGDĐT-GDTrH, ngày 18/12/2020 của Bộ Giáo dục và Đào tạo về việc xây dựng và tổ chức thực hiện kế hoạch giáo dục của nhà trường; Công văn số 3089/BGDĐT-GDTrH, ngày 14/8/2020 của Bộ Giáo dục và Đào tạo về việc triển khai thực hiện giáo dục STEM trong giáo dục trung học. Bên cạnh đó, bài dạy STEM cũng cần phản ánh tính đặc thù khi tiến trình dạy học dựa trên quy trình thiết kế kĩ thuật và được tổ chức thành 5 hoạt động chính</a:t>
            </a:r>
            <a:r>
              <a:rPr lang="vi-VN" sz="2000" smtClean="0"/>
              <a:t>.</a:t>
            </a:r>
            <a:endParaRPr lang="en-US" sz="2000" smtClean="0"/>
          </a:p>
          <a:p>
            <a:pPr lvl="0" algn="just">
              <a:lnSpc>
                <a:spcPct val="120000"/>
              </a:lnSpc>
              <a:tabLst>
                <a:tab pos="357188" algn="l"/>
              </a:tabLst>
            </a:pPr>
            <a:r>
              <a:rPr lang="en-US" sz="2000"/>
              <a:t>	</a:t>
            </a:r>
            <a:r>
              <a:rPr lang="vi-VN" sz="2000"/>
              <a:t>Việc xây dựng bài dạy </a:t>
            </a:r>
            <a:r>
              <a:rPr lang="en-US" sz="2000"/>
              <a:t>STEM </a:t>
            </a:r>
            <a:r>
              <a:rPr lang="vi-VN" sz="2000"/>
              <a:t>được thực hiện dựa trên việc phân tích định hướng về nội </a:t>
            </a:r>
            <a:r>
              <a:rPr lang="en-US" sz="2000"/>
              <a:t>dung, </a:t>
            </a:r>
            <a:r>
              <a:rPr lang="vi-VN" sz="2000"/>
              <a:t>môn học chủ đạo cùng các yêu cầu cần đạt, nhiệm vụ của học </a:t>
            </a:r>
            <a:r>
              <a:rPr lang="en-US" sz="2000"/>
              <a:t>sinh, </a:t>
            </a:r>
            <a:r>
              <a:rPr lang="vi-VN" sz="2000"/>
              <a:t>những nội </a:t>
            </a:r>
            <a:r>
              <a:rPr lang="en-US" sz="2000"/>
              <a:t>dung </a:t>
            </a:r>
            <a:r>
              <a:rPr lang="vi-VN" sz="2000"/>
              <a:t>tích hợp của các lĩnh vực </a:t>
            </a:r>
            <a:r>
              <a:rPr lang="en-US" sz="2000"/>
              <a:t>STEM. </a:t>
            </a:r>
            <a:r>
              <a:rPr lang="vi-VN" sz="2000"/>
              <a:t>Trên cơ sở đó, giáo viên đề </a:t>
            </a:r>
            <a:r>
              <a:rPr lang="en-US" sz="2000"/>
              <a:t>ra </a:t>
            </a:r>
            <a:r>
              <a:rPr lang="vi-VN" sz="2000"/>
              <a:t>mục tiêu bài dạy </a:t>
            </a:r>
            <a:r>
              <a:rPr lang="en-US" sz="2000"/>
              <a:t>STEM, </a:t>
            </a:r>
            <a:r>
              <a:rPr lang="vi-VN" sz="2000"/>
              <a:t>lựa chọn hoạt động dạy học, phương tiện thiết bị dạy học và ý tưởng về các phương pháp, kĩ thuật dạy học sẽ sử dụng một cách phù hợp</a:t>
            </a:r>
            <a:endParaRPr lang="en-US" sz="2000"/>
          </a:p>
        </p:txBody>
      </p:sp>
      <p:sp>
        <p:nvSpPr>
          <p:cNvPr id="2" name="Rectangle 1"/>
          <p:cNvSpPr/>
          <p:nvPr/>
        </p:nvSpPr>
        <p:spPr>
          <a:xfrm>
            <a:off x="1198391" y="-12299"/>
            <a:ext cx="6786561" cy="395749"/>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 </a:t>
            </a:r>
            <a:r>
              <a:rPr lang="vi-VN" b="1">
                <a:solidFill>
                  <a:schemeClr val="bg1"/>
                </a:solidFill>
              </a:rPr>
              <a:t>XÂY DỰNG VÀ THỰC HIỆN BÀI DẠY </a:t>
            </a:r>
            <a:r>
              <a:rPr lang="en-US" b="1">
                <a:solidFill>
                  <a:schemeClr val="bg1"/>
                </a:solidFill>
              </a:rPr>
              <a:t>STEM</a:t>
            </a:r>
          </a:p>
        </p:txBody>
      </p:sp>
    </p:spTree>
    <p:extLst>
      <p:ext uri="{BB962C8B-B14F-4D97-AF65-F5344CB8AC3E}">
        <p14:creationId xmlns:p14="http://schemas.microsoft.com/office/powerpoint/2010/main" val="1621680996"/>
      </p:ext>
    </p:extLst>
  </p:cSld>
  <p:clrMapOvr>
    <a:masterClrMapping/>
  </p:clrMapOvr>
  <p:transition spd="slow">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39</a:t>
            </a:fld>
            <a:endParaRPr lang="en-US" sz="1400" b="1">
              <a:solidFill>
                <a:prstClr val="black"/>
              </a:solidFill>
              <a:cs typeface="Times New Roman" pitchFamily="18" charset="0"/>
            </a:endParaRPr>
          </a:p>
        </p:txBody>
      </p:sp>
      <p:sp>
        <p:nvSpPr>
          <p:cNvPr id="8" name="Rectangle 7"/>
          <p:cNvSpPr/>
          <p:nvPr/>
        </p:nvSpPr>
        <p:spPr>
          <a:xfrm>
            <a:off x="1761417" y="15940"/>
            <a:ext cx="6291126" cy="369332"/>
          </a:xfrm>
          <a:prstGeom prst="rect">
            <a:avLst/>
          </a:prstGeom>
        </p:spPr>
        <p:txBody>
          <a:bodyPr wrap="square">
            <a:spAutoFit/>
          </a:bodyPr>
          <a:lstStyle/>
          <a:p>
            <a:r>
              <a:rPr lang="vi-VN" b="1" smtClean="0">
                <a:solidFill>
                  <a:prstClr val="white"/>
                </a:solidFill>
                <a:cs typeface="Times New Roman" pitchFamily="18" charset="0"/>
              </a:rPr>
              <a:t>GIÁO DỤC STEM TRONG </a:t>
            </a:r>
            <a:r>
              <a:rPr lang="en-US" b="1" smtClean="0">
                <a:solidFill>
                  <a:prstClr val="white"/>
                </a:solidFill>
                <a:cs typeface="Times New Roman" pitchFamily="18" charset="0"/>
              </a:rPr>
              <a:t>CHƯƠNG TRÌNH GDPT </a:t>
            </a:r>
            <a:r>
              <a:rPr lang="vi-VN" b="1" smtClean="0">
                <a:solidFill>
                  <a:prstClr val="white"/>
                </a:solidFill>
                <a:cs typeface="Times New Roman" pitchFamily="18" charset="0"/>
              </a:rPr>
              <a:t> </a:t>
            </a:r>
            <a:endParaRPr lang="en-US">
              <a:solidFill>
                <a:prstClr val="white"/>
              </a:solidFill>
            </a:endParaRPr>
          </a:p>
        </p:txBody>
      </p:sp>
      <p:sp>
        <p:nvSpPr>
          <p:cNvPr id="4" name="Rectangle 3"/>
          <p:cNvSpPr/>
          <p:nvPr/>
        </p:nvSpPr>
        <p:spPr>
          <a:xfrm>
            <a:off x="108073" y="476674"/>
            <a:ext cx="8964488" cy="1274195"/>
          </a:xfrm>
          <a:prstGeom prst="rect">
            <a:avLst/>
          </a:prstGeom>
        </p:spPr>
        <p:txBody>
          <a:bodyPr wrap="square">
            <a:spAutoFit/>
          </a:bodyPr>
          <a:lstStyle/>
          <a:p>
            <a:pPr algn="ctr">
              <a:lnSpc>
                <a:spcPct val="120000"/>
              </a:lnSpc>
            </a:pPr>
            <a:r>
              <a:rPr lang="vi-VN" sz="2000" b="1"/>
              <a:t>CHƯƠNG </a:t>
            </a:r>
            <a:r>
              <a:rPr lang="en-US" sz="2000" b="1"/>
              <a:t>2: </a:t>
            </a:r>
            <a:r>
              <a:rPr lang="vi-VN" sz="2000" b="1"/>
              <a:t>XÂY DỰNG VÀ THỰC HIỆN BÀI DẠY </a:t>
            </a:r>
            <a:r>
              <a:rPr lang="en-US" sz="2000" b="1" smtClean="0"/>
              <a:t>STEM</a:t>
            </a:r>
          </a:p>
          <a:p>
            <a:pPr lvl="0" algn="just">
              <a:lnSpc>
                <a:spcPct val="120000"/>
              </a:lnSpc>
            </a:pPr>
            <a:r>
              <a:rPr lang="en-US" sz="2400" b="1" smtClean="0"/>
              <a:t>2.1. Quy </a:t>
            </a:r>
            <a:r>
              <a:rPr lang="vi-VN" sz="2400" b="1" smtClean="0"/>
              <a:t>trình xây dựng bài dạy </a:t>
            </a:r>
            <a:r>
              <a:rPr lang="en-US" sz="2400" b="1" smtClean="0"/>
              <a:t>STEM</a:t>
            </a:r>
          </a:p>
          <a:p>
            <a:pPr lvl="0" algn="just">
              <a:lnSpc>
                <a:spcPct val="120000"/>
              </a:lnSpc>
            </a:pPr>
            <a:endParaRPr lang="en-US" sz="2000"/>
          </a:p>
        </p:txBody>
      </p:sp>
      <p:sp>
        <p:nvSpPr>
          <p:cNvPr id="26" name="Rectangle 25"/>
          <p:cNvSpPr/>
          <p:nvPr/>
        </p:nvSpPr>
        <p:spPr>
          <a:xfrm>
            <a:off x="4949142" y="1491643"/>
            <a:ext cx="3780506" cy="489674"/>
          </a:xfrm>
          <a:prstGeom prst="rect">
            <a:avLst/>
          </a:prstGeom>
          <a:gradFill flip="none" rotWithShape="1">
            <a:gsLst>
              <a:gs pos="0">
                <a:schemeClr val="bg1">
                  <a:lumMod val="9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(1) Lựa </a:t>
            </a:r>
            <a:r>
              <a:rPr lang="en-US" sz="2000">
                <a:solidFill>
                  <a:srgbClr val="000066"/>
                </a:solidFill>
                <a:latin typeface="Times New Roman" pitchFamily="18" charset="0"/>
                <a:cs typeface="Times New Roman" pitchFamily="18" charset="0"/>
              </a:rPr>
              <a:t>chọn nội dung dạy học</a:t>
            </a:r>
          </a:p>
        </p:txBody>
      </p:sp>
      <p:sp>
        <p:nvSpPr>
          <p:cNvPr id="31" name="Rectangle 30"/>
          <p:cNvSpPr/>
          <p:nvPr/>
        </p:nvSpPr>
        <p:spPr>
          <a:xfrm>
            <a:off x="4949141" y="2248390"/>
            <a:ext cx="3780507" cy="629816"/>
          </a:xfrm>
          <a:prstGeom prst="rect">
            <a:avLst/>
          </a:prstGeom>
          <a:gradFill flip="none" rotWithShape="1">
            <a:gsLst>
              <a:gs pos="0">
                <a:schemeClr val="bg1">
                  <a:lumMod val="9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(2) </a:t>
            </a:r>
            <a:r>
              <a:rPr lang="vi-VN" sz="2000" smtClean="0">
                <a:solidFill>
                  <a:srgbClr val="000066"/>
                </a:solidFill>
                <a:latin typeface="Times New Roman" pitchFamily="18" charset="0"/>
                <a:cs typeface="Times New Roman" pitchFamily="18" charset="0"/>
              </a:rPr>
              <a:t>Xác </a:t>
            </a:r>
            <a:r>
              <a:rPr lang="vi-VN" sz="2000">
                <a:solidFill>
                  <a:srgbClr val="000066"/>
                </a:solidFill>
                <a:latin typeface="Times New Roman" pitchFamily="18" charset="0"/>
                <a:cs typeface="Times New Roman" pitchFamily="18" charset="0"/>
              </a:rPr>
              <a:t>định vấn đề cần giải quyết</a:t>
            </a:r>
          </a:p>
        </p:txBody>
      </p:sp>
      <p:sp>
        <p:nvSpPr>
          <p:cNvPr id="32" name="Rectangle 31"/>
          <p:cNvSpPr/>
          <p:nvPr/>
        </p:nvSpPr>
        <p:spPr>
          <a:xfrm>
            <a:off x="4949168" y="3145279"/>
            <a:ext cx="3758597" cy="808737"/>
          </a:xfrm>
          <a:prstGeom prst="rect">
            <a:avLst/>
          </a:prstGeom>
          <a:gradFill flip="none" rotWithShape="1">
            <a:gsLst>
              <a:gs pos="0">
                <a:schemeClr val="bg1">
                  <a:lumMod val="9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(3) </a:t>
            </a:r>
            <a:r>
              <a:rPr lang="vi-VN" sz="2000" smtClean="0">
                <a:solidFill>
                  <a:srgbClr val="000066"/>
                </a:solidFill>
                <a:latin typeface="Times New Roman" pitchFamily="18" charset="0"/>
                <a:cs typeface="Times New Roman" pitchFamily="18" charset="0"/>
              </a:rPr>
              <a:t>Xây </a:t>
            </a:r>
            <a:r>
              <a:rPr lang="vi-VN" sz="2000">
                <a:solidFill>
                  <a:srgbClr val="000066"/>
                </a:solidFill>
                <a:latin typeface="Times New Roman" pitchFamily="18" charset="0"/>
                <a:cs typeface="Times New Roman" pitchFamily="18" charset="0"/>
              </a:rPr>
              <a:t>dựng tiêu chí sản phẩm/giải pháp giải quyết vấn đề</a:t>
            </a:r>
          </a:p>
        </p:txBody>
      </p:sp>
      <p:sp>
        <p:nvSpPr>
          <p:cNvPr id="34" name="Rectangle 33"/>
          <p:cNvSpPr/>
          <p:nvPr/>
        </p:nvSpPr>
        <p:spPr>
          <a:xfrm>
            <a:off x="4949168" y="4221088"/>
            <a:ext cx="3758597" cy="720080"/>
          </a:xfrm>
          <a:prstGeom prst="rect">
            <a:avLst/>
          </a:prstGeom>
          <a:gradFill flip="none" rotWithShape="1">
            <a:gsLst>
              <a:gs pos="0">
                <a:schemeClr val="bg1">
                  <a:lumMod val="9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smtClean="0">
                <a:solidFill>
                  <a:srgbClr val="000066"/>
                </a:solidFill>
                <a:latin typeface="Times New Roman" pitchFamily="18" charset="0"/>
                <a:cs typeface="Times New Roman" pitchFamily="18" charset="0"/>
              </a:rPr>
              <a:t>(4) </a:t>
            </a:r>
            <a:r>
              <a:rPr lang="vi-VN" sz="2000" smtClean="0">
                <a:solidFill>
                  <a:srgbClr val="000066"/>
                </a:solidFill>
                <a:latin typeface="Times New Roman" pitchFamily="18" charset="0"/>
                <a:cs typeface="Times New Roman" pitchFamily="18" charset="0"/>
              </a:rPr>
              <a:t>Thiết </a:t>
            </a:r>
            <a:r>
              <a:rPr lang="vi-VN" sz="2000">
                <a:solidFill>
                  <a:srgbClr val="000066"/>
                </a:solidFill>
                <a:latin typeface="Times New Roman" pitchFamily="18" charset="0"/>
                <a:cs typeface="Times New Roman" pitchFamily="18" charset="0"/>
              </a:rPr>
              <a:t>kế tiến trình tổ chức hoạt động dạy học</a:t>
            </a:r>
          </a:p>
        </p:txBody>
      </p:sp>
      <p:sp>
        <p:nvSpPr>
          <p:cNvPr id="35" name="Oval 54"/>
          <p:cNvSpPr>
            <a:spLocks noChangeArrowheads="1"/>
          </p:cNvSpPr>
          <p:nvPr/>
        </p:nvSpPr>
        <p:spPr bwMode="gray">
          <a:xfrm>
            <a:off x="813296" y="1548660"/>
            <a:ext cx="468000"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pPr eaLnBrk="1" hangingPunct="1"/>
            <a:endParaRPr lang="en-US" sz="1200" b="1">
              <a:solidFill>
                <a:srgbClr val="FF0000"/>
              </a:solidFill>
            </a:endParaRPr>
          </a:p>
        </p:txBody>
      </p:sp>
      <p:sp>
        <p:nvSpPr>
          <p:cNvPr id="14" name="AutoShape 46"/>
          <p:cNvSpPr>
            <a:spLocks noChangeArrowheads="1"/>
          </p:cNvSpPr>
          <p:nvPr/>
        </p:nvSpPr>
        <p:spPr bwMode="gray">
          <a:xfrm>
            <a:off x="1312176" y="1394565"/>
            <a:ext cx="3151760" cy="721129"/>
          </a:xfrm>
          <a:prstGeom prst="roundRect">
            <a:avLst>
              <a:gd name="adj" fmla="val 50000"/>
            </a:avLst>
          </a:prstGeom>
          <a:gradFill flip="none" rotWithShape="1">
            <a:gsLst>
              <a:gs pos="0">
                <a:schemeClr val="bg1">
                  <a:lumMod val="95000"/>
                </a:schemeClr>
              </a:gs>
              <a:gs pos="50000">
                <a:schemeClr val="bg1">
                  <a:shade val="67500"/>
                  <a:satMod val="115000"/>
                </a:schemeClr>
              </a:gs>
              <a:gs pos="100000">
                <a:schemeClr val="bg1">
                  <a:shade val="100000"/>
                  <a:satMod val="115000"/>
                </a:schemeClr>
              </a:gs>
            </a:gsLst>
            <a:lin ang="2700000" scaled="1"/>
            <a:tileRect/>
          </a:gra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000" smtClean="0">
                <a:solidFill>
                  <a:srgbClr val="000066"/>
                </a:solidFill>
                <a:latin typeface="Times New Roman" pitchFamily="18" charset="0"/>
                <a:cs typeface="Times New Roman" pitchFamily="18" charset="0"/>
              </a:rPr>
              <a:t>Quy trình xây dựng </a:t>
            </a:r>
          </a:p>
          <a:p>
            <a:pPr algn="ctr"/>
            <a:r>
              <a:rPr lang="en-US" sz="2000" smtClean="0">
                <a:solidFill>
                  <a:srgbClr val="000066"/>
                </a:solidFill>
                <a:latin typeface="Times New Roman" pitchFamily="18" charset="0"/>
                <a:cs typeface="Times New Roman" pitchFamily="18" charset="0"/>
              </a:rPr>
              <a:t>bài học STEM kĩ thuật</a:t>
            </a:r>
            <a:endParaRPr lang="en-US" sz="2000" dirty="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6" name="Rectangular Callout 5"/>
          <p:cNvSpPr/>
          <p:nvPr/>
        </p:nvSpPr>
        <p:spPr>
          <a:xfrm>
            <a:off x="232403" y="2781498"/>
            <a:ext cx="2971445" cy="1800200"/>
          </a:xfrm>
          <a:prstGeom prst="wedgeRectCallout">
            <a:avLst>
              <a:gd name="adj1" fmla="val -42253"/>
              <a:gd name="adj2" fmla="val 62500"/>
            </a:avLst>
          </a:prstGeom>
          <a:solidFill>
            <a:schemeClr val="tx2">
              <a:lumMod val="10000"/>
              <a:lumOff val="90000"/>
            </a:schemeClr>
          </a:solid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200" smtClean="0">
              <a:solidFill>
                <a:schemeClr val="tx1"/>
              </a:solidFill>
            </a:endParaRPr>
          </a:p>
          <a:p>
            <a:pPr algn="just"/>
            <a:r>
              <a:rPr lang="en-US" sz="2200" smtClean="0">
                <a:solidFill>
                  <a:schemeClr val="tx1"/>
                </a:solidFill>
              </a:rPr>
              <a:t>   </a:t>
            </a:r>
            <a:r>
              <a:rPr lang="vi-VN" sz="2200" smtClean="0">
                <a:solidFill>
                  <a:schemeClr val="tx1"/>
                </a:solidFill>
              </a:rPr>
              <a:t>Thế </a:t>
            </a:r>
            <a:r>
              <a:rPr lang="vi-VN" sz="2200">
                <a:solidFill>
                  <a:schemeClr val="tx1"/>
                </a:solidFill>
              </a:rPr>
              <a:t>nào là bài dạy STEM? Trình bày các nội dung cơ bản về quy trình thiết kế bài dạy </a:t>
            </a:r>
            <a:r>
              <a:rPr lang="vi-VN" sz="2200" smtClean="0">
                <a:solidFill>
                  <a:schemeClr val="tx1"/>
                </a:solidFill>
              </a:rPr>
              <a:t>STEM</a:t>
            </a:r>
            <a:r>
              <a:rPr lang="en-US" sz="2200" smtClean="0">
                <a:solidFill>
                  <a:schemeClr val="tx1"/>
                </a:solidFill>
              </a:rPr>
              <a:t> kĩ thuật</a:t>
            </a:r>
            <a:endParaRPr lang="vi-VN" sz="2200">
              <a:solidFill>
                <a:schemeClr val="tx1"/>
              </a:solidFill>
            </a:endParaRPr>
          </a:p>
          <a:p>
            <a:pPr algn="just"/>
            <a:endParaRPr lang="en-US" sz="2200">
              <a:solidFill>
                <a:schemeClr val="tx1"/>
              </a:solidFill>
            </a:endParaRPr>
          </a:p>
        </p:txBody>
      </p:sp>
      <p:sp>
        <p:nvSpPr>
          <p:cNvPr id="18" name="Frame 17">
            <a:hlinkClick r:id="rId4" action="ppaction://hlinkfile"/>
          </p:cNvPr>
          <p:cNvSpPr/>
          <p:nvPr/>
        </p:nvSpPr>
        <p:spPr>
          <a:xfrm>
            <a:off x="8386466" y="6409904"/>
            <a:ext cx="324000" cy="288000"/>
          </a:xfrm>
          <a:prstGeom prst="fram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cxnSp>
        <p:nvCxnSpPr>
          <p:cNvPr id="3" name="Straight Arrow Connector 2"/>
          <p:cNvCxnSpPr/>
          <p:nvPr/>
        </p:nvCxnSpPr>
        <p:spPr>
          <a:xfrm>
            <a:off x="6677360" y="1981317"/>
            <a:ext cx="0" cy="267073"/>
          </a:xfrm>
          <a:prstGeom prst="straightConnector1">
            <a:avLst/>
          </a:prstGeom>
          <a:ln w="28575">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701168" y="2873327"/>
            <a:ext cx="0" cy="267073"/>
          </a:xfrm>
          <a:prstGeom prst="straightConnector1">
            <a:avLst/>
          </a:prstGeom>
          <a:ln w="28575">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753552" y="3940159"/>
            <a:ext cx="0" cy="267073"/>
          </a:xfrm>
          <a:prstGeom prst="straightConnector1">
            <a:avLst/>
          </a:prstGeom>
          <a:ln w="28575">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271445"/>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hlinkClick r:id="rId2" action="ppaction://hlinkfile"/>
          </p:cNvPr>
          <p:cNvSpPr txBox="1"/>
          <p:nvPr/>
        </p:nvSpPr>
        <p:spPr>
          <a:xfrm>
            <a:off x="8604472" y="6309320"/>
            <a:ext cx="216000" cy="307777"/>
          </a:xfrm>
          <a:prstGeom prst="rect">
            <a:avLst/>
          </a:prstGeom>
          <a:noFill/>
          <a:ln>
            <a:solidFill>
              <a:srgbClr val="CC3300"/>
            </a:solidFill>
          </a:ln>
        </p:spPr>
        <p:txBody>
          <a:bodyPr wrap="square" rtlCol="0">
            <a:spAutoFit/>
          </a:bodyPr>
          <a:lstStyle/>
          <a:p>
            <a:r>
              <a:rPr lang="en-US" sz="1400">
                <a:solidFill>
                  <a:srgbClr val="C00000"/>
                </a:solidFill>
                <a:cs typeface="Times New Roman" pitchFamily="18" charset="0"/>
              </a:rPr>
              <a:t>4</a:t>
            </a:r>
          </a:p>
        </p:txBody>
      </p:sp>
      <p:sp>
        <p:nvSpPr>
          <p:cNvPr id="19" name="L-Shape 18"/>
          <p:cNvSpPr/>
          <p:nvPr/>
        </p:nvSpPr>
        <p:spPr>
          <a:xfrm rot="5400000">
            <a:off x="9296" y="1264"/>
            <a:ext cx="720000" cy="756000"/>
          </a:xfrm>
          <a:prstGeom prst="corner">
            <a:avLst/>
          </a:prstGeom>
          <a:gradFill flip="none" rotWithShape="1">
            <a:gsLst>
              <a:gs pos="18000">
                <a:schemeClr val="accent1"/>
              </a:gs>
              <a:gs pos="50000">
                <a:schemeClr val="accent1">
                  <a:tint val="44500"/>
                  <a:satMod val="160000"/>
                </a:schemeClr>
              </a:gs>
              <a:gs pos="100000">
                <a:schemeClr val="accent1">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899610" y="-27384"/>
            <a:ext cx="7471835" cy="461665"/>
          </a:xfrm>
          <a:prstGeom prst="rect">
            <a:avLst/>
          </a:prstGeom>
        </p:spPr>
        <p:txBody>
          <a:bodyPr wrap="square">
            <a:spAutoFit/>
          </a:bodyPr>
          <a:lstStyle/>
          <a:p>
            <a:r>
              <a:rPr lang="vi-VN" sz="2400" b="1" smtClean="0">
                <a:solidFill>
                  <a:schemeClr val="bg1"/>
                </a:solidFill>
                <a:latin typeface="Times New Roman" pitchFamily="18" charset="0"/>
                <a:cs typeface="Times New Roman" pitchFamily="18" charset="0"/>
              </a:rPr>
              <a:t>GIÁO DỤC STEM TRONG </a:t>
            </a:r>
            <a:r>
              <a:rPr lang="en-US" sz="2400" b="1" smtClean="0">
                <a:solidFill>
                  <a:schemeClr val="bg1"/>
                </a:solidFill>
                <a:latin typeface="Times New Roman" pitchFamily="18" charset="0"/>
                <a:cs typeface="Times New Roman" pitchFamily="18" charset="0"/>
              </a:rPr>
              <a:t>CHƯƠNG TRÌNH GDPT </a:t>
            </a:r>
            <a:r>
              <a:rPr lang="vi-VN" sz="2400" b="1" smtClean="0">
                <a:solidFill>
                  <a:schemeClr val="bg1"/>
                </a:solidFill>
                <a:latin typeface="Times New Roman" pitchFamily="18" charset="0"/>
                <a:cs typeface="Times New Roman" pitchFamily="18" charset="0"/>
              </a:rPr>
              <a:t> </a:t>
            </a:r>
            <a:endParaRPr lang="en-US" sz="2400">
              <a:solidFill>
                <a:schemeClr val="bg1"/>
              </a:solidFill>
            </a:endParaRPr>
          </a:p>
        </p:txBody>
      </p:sp>
      <p:sp>
        <p:nvSpPr>
          <p:cNvPr id="25" name="AutoShape 46"/>
          <p:cNvSpPr>
            <a:spLocks noChangeArrowheads="1"/>
          </p:cNvSpPr>
          <p:nvPr/>
        </p:nvSpPr>
        <p:spPr bwMode="gray">
          <a:xfrm>
            <a:off x="180080" y="2327456"/>
            <a:ext cx="720000" cy="1368630"/>
          </a:xfrm>
          <a:prstGeom prst="roundRect">
            <a:avLst>
              <a:gd name="adj" fmla="val 50000"/>
            </a:avLst>
          </a:prstGeom>
          <a:solidFill>
            <a:srgbClr val="0070C0"/>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200" smtClean="0">
                <a:solidFill>
                  <a:prstClr val="white"/>
                </a:solidFill>
                <a:effectLst>
                  <a:outerShdw blurRad="50800" dist="38100" dir="2700000" algn="tl" rotWithShape="0">
                    <a:prstClr val="black">
                      <a:alpha val="40000"/>
                    </a:prstClr>
                  </a:outerShdw>
                </a:effectLst>
                <a:latin typeface="Times New Roman" pitchFamily="18" charset="0"/>
                <a:cs typeface="Times New Roman" pitchFamily="18" charset="0"/>
              </a:rPr>
              <a:t>Nội </a:t>
            </a:r>
          </a:p>
          <a:p>
            <a:pPr algn="ctr"/>
            <a:r>
              <a:rPr lang="en-US" sz="2200" smtClean="0">
                <a:solidFill>
                  <a:prstClr val="white"/>
                </a:solidFill>
                <a:effectLst>
                  <a:outerShdw blurRad="50800" dist="38100" dir="2700000" algn="tl" rotWithShape="0">
                    <a:prstClr val="black">
                      <a:alpha val="40000"/>
                    </a:prstClr>
                  </a:outerShdw>
                </a:effectLst>
                <a:latin typeface="Times New Roman" pitchFamily="18" charset="0"/>
                <a:cs typeface="Times New Roman" pitchFamily="18" charset="0"/>
              </a:rPr>
              <a:t>dung</a:t>
            </a:r>
            <a:endParaRPr lang="en-US" sz="2200" dirty="0">
              <a:solidFill>
                <a:prstClr val="white"/>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26" name="Oval 54"/>
          <p:cNvSpPr>
            <a:spLocks noChangeArrowheads="1"/>
          </p:cNvSpPr>
          <p:nvPr/>
        </p:nvSpPr>
        <p:spPr bwMode="gray">
          <a:xfrm>
            <a:off x="231861" y="3802431"/>
            <a:ext cx="555688"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endParaRPr lang="en-US" sz="1200" b="1">
              <a:solidFill>
                <a:srgbClr val="FF0000"/>
              </a:solidFill>
            </a:endParaRPr>
          </a:p>
        </p:txBody>
      </p:sp>
      <p:sp>
        <p:nvSpPr>
          <p:cNvPr id="37" name="Rectangle 36"/>
          <p:cNvSpPr/>
          <p:nvPr/>
        </p:nvSpPr>
        <p:spPr>
          <a:xfrm>
            <a:off x="1192452" y="1527648"/>
            <a:ext cx="3204724" cy="720080"/>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schemeClr val="tx1"/>
                </a:solidFill>
                <a:latin typeface="Times New Roman" pitchFamily="18" charset="0"/>
                <a:cs typeface="Times New Roman" pitchFamily="18" charset="0"/>
              </a:rPr>
              <a:t>(1) M</a:t>
            </a:r>
            <a:r>
              <a:rPr lang="vi-VN" sz="2200" smtClean="0">
                <a:solidFill>
                  <a:schemeClr val="tx1"/>
                </a:solidFill>
                <a:latin typeface="Times New Roman" pitchFamily="18" charset="0"/>
                <a:cs typeface="Times New Roman" pitchFamily="18" charset="0"/>
              </a:rPr>
              <a:t>ột số vấn đề cơ bản </a:t>
            </a:r>
            <a:endParaRPr lang="en-US" sz="2200" smtClean="0">
              <a:solidFill>
                <a:schemeClr val="tx1"/>
              </a:solidFill>
              <a:latin typeface="Times New Roman" pitchFamily="18" charset="0"/>
              <a:cs typeface="Times New Roman" pitchFamily="18" charset="0"/>
            </a:endParaRPr>
          </a:p>
          <a:p>
            <a:pPr algn="ctr"/>
            <a:r>
              <a:rPr lang="vi-VN" sz="2200" smtClean="0">
                <a:solidFill>
                  <a:schemeClr val="tx1"/>
                </a:solidFill>
                <a:latin typeface="Times New Roman" pitchFamily="18" charset="0"/>
                <a:cs typeface="Times New Roman" pitchFamily="18" charset="0"/>
              </a:rPr>
              <a:t>về giáo dục </a:t>
            </a:r>
            <a:r>
              <a:rPr lang="en-US" sz="2200" smtClean="0">
                <a:solidFill>
                  <a:schemeClr val="tx1"/>
                </a:solidFill>
                <a:latin typeface="Times New Roman" pitchFamily="18" charset="0"/>
                <a:cs typeface="Times New Roman" pitchFamily="18" charset="0"/>
              </a:rPr>
              <a:t>STEM</a:t>
            </a:r>
            <a:endParaRPr lang="vi-VN" sz="2200">
              <a:solidFill>
                <a:schemeClr val="tx1"/>
              </a:solidFill>
              <a:latin typeface="Times New Roman" pitchFamily="18" charset="0"/>
              <a:cs typeface="Times New Roman" pitchFamily="18" charset="0"/>
            </a:endParaRPr>
          </a:p>
        </p:txBody>
      </p:sp>
      <p:sp>
        <p:nvSpPr>
          <p:cNvPr id="38" name="Rectangle 37"/>
          <p:cNvSpPr/>
          <p:nvPr/>
        </p:nvSpPr>
        <p:spPr>
          <a:xfrm>
            <a:off x="1192452" y="2630638"/>
            <a:ext cx="3204724" cy="755848"/>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schemeClr val="tx1"/>
                </a:solidFill>
                <a:latin typeface="Times New Roman" pitchFamily="18" charset="0"/>
                <a:cs typeface="Times New Roman" pitchFamily="18" charset="0"/>
              </a:rPr>
              <a:t>(2) X</a:t>
            </a:r>
            <a:r>
              <a:rPr lang="vi-VN" sz="2200" smtClean="0">
                <a:solidFill>
                  <a:schemeClr val="tx1"/>
                </a:solidFill>
                <a:latin typeface="Times New Roman" pitchFamily="18" charset="0"/>
                <a:cs typeface="Times New Roman" pitchFamily="18" charset="0"/>
              </a:rPr>
              <a:t>ây dựng và thực hiện </a:t>
            </a:r>
            <a:endParaRPr lang="en-US" sz="2200" smtClean="0">
              <a:solidFill>
                <a:schemeClr val="tx1"/>
              </a:solidFill>
              <a:latin typeface="Times New Roman" pitchFamily="18" charset="0"/>
              <a:cs typeface="Times New Roman" pitchFamily="18" charset="0"/>
            </a:endParaRPr>
          </a:p>
          <a:p>
            <a:pPr algn="ctr"/>
            <a:r>
              <a:rPr lang="vi-VN" sz="2200" smtClean="0">
                <a:solidFill>
                  <a:schemeClr val="tx1"/>
                </a:solidFill>
                <a:latin typeface="Times New Roman" pitchFamily="18" charset="0"/>
                <a:cs typeface="Times New Roman" pitchFamily="18" charset="0"/>
              </a:rPr>
              <a:t>bài dạy </a:t>
            </a:r>
            <a:r>
              <a:rPr lang="en-US" sz="2200" smtClean="0">
                <a:solidFill>
                  <a:schemeClr val="tx1"/>
                </a:solidFill>
                <a:latin typeface="Times New Roman" pitchFamily="18" charset="0"/>
                <a:cs typeface="Times New Roman" pitchFamily="18" charset="0"/>
              </a:rPr>
              <a:t>STEM</a:t>
            </a:r>
            <a:endParaRPr lang="en-US" sz="2200">
              <a:solidFill>
                <a:schemeClr val="tx1"/>
              </a:solidFill>
            </a:endParaRPr>
          </a:p>
        </p:txBody>
      </p:sp>
      <p:sp>
        <p:nvSpPr>
          <p:cNvPr id="39" name="Rectangle 38"/>
          <p:cNvSpPr/>
          <p:nvPr/>
        </p:nvSpPr>
        <p:spPr>
          <a:xfrm>
            <a:off x="1192452" y="3903911"/>
            <a:ext cx="3190954" cy="755201"/>
          </a:xfrm>
          <a:prstGeom prst="rect">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smtClean="0">
                <a:solidFill>
                  <a:schemeClr val="tx1"/>
                </a:solidFill>
              </a:rPr>
              <a:t>(3) K</a:t>
            </a:r>
            <a:r>
              <a:rPr lang="vi-VN" sz="2200" smtClean="0">
                <a:solidFill>
                  <a:schemeClr val="tx1"/>
                </a:solidFill>
              </a:rPr>
              <a:t>ế hoạch dạy học </a:t>
            </a:r>
            <a:r>
              <a:rPr lang="en-US" sz="2200" smtClean="0">
                <a:solidFill>
                  <a:schemeClr val="tx1"/>
                </a:solidFill>
              </a:rPr>
              <a:t>STEM</a:t>
            </a:r>
            <a:endParaRPr lang="vi-VN" sz="2200">
              <a:solidFill>
                <a:schemeClr val="tx1"/>
              </a:solidFill>
              <a:cs typeface="Times New Roman" pitchFamily="18" charset="0"/>
            </a:endParaRPr>
          </a:p>
        </p:txBody>
      </p:sp>
      <p:sp>
        <p:nvSpPr>
          <p:cNvPr id="40" name="Line Callout 1 (Border and Accent Bar) 39"/>
          <p:cNvSpPr/>
          <p:nvPr/>
        </p:nvSpPr>
        <p:spPr>
          <a:xfrm flipH="1">
            <a:off x="1043607" y="1548879"/>
            <a:ext cx="45719" cy="3110233"/>
          </a:xfrm>
          <a:prstGeom prst="accentBorderCallout1">
            <a:avLst>
              <a:gd name="adj1" fmla="val 18750"/>
              <a:gd name="adj2" fmla="val -8333"/>
              <a:gd name="adj3" fmla="val 37515"/>
              <a:gd name="adj4" fmla="val 785907"/>
            </a:avLst>
          </a:prstGeom>
          <a:gradFill flip="none" rotWithShape="1">
            <a:gsLst>
              <a:gs pos="0">
                <a:srgbClr val="8488C4"/>
              </a:gs>
              <a:gs pos="52000">
                <a:srgbClr val="D4DEFF"/>
              </a:gs>
              <a:gs pos="83000">
                <a:srgbClr val="D4DEFF"/>
              </a:gs>
              <a:gs pos="100000">
                <a:srgbClr val="96AB94"/>
              </a:gs>
            </a:gsLst>
            <a:lin ang="2700000" scaled="1"/>
            <a:tileRect/>
          </a:gra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200">
              <a:solidFill>
                <a:prstClr val="white"/>
              </a:solidFill>
            </a:endParaRPr>
          </a:p>
        </p:txBody>
      </p:sp>
      <p:sp>
        <p:nvSpPr>
          <p:cNvPr id="13" name="Rectangle 12"/>
          <p:cNvSpPr/>
          <p:nvPr/>
        </p:nvSpPr>
        <p:spPr>
          <a:xfrm>
            <a:off x="4889176" y="3036286"/>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schemeClr val="tx1"/>
                </a:solidFill>
                <a:latin typeface="Times New Roman" pitchFamily="18" charset="0"/>
                <a:cs typeface="Times New Roman" pitchFamily="18" charset="0"/>
              </a:rPr>
              <a:t>Q</a:t>
            </a:r>
            <a:r>
              <a:rPr lang="en-US" sz="2000" smtClean="0">
                <a:solidFill>
                  <a:schemeClr val="tx1"/>
                </a:solidFill>
                <a:latin typeface="Times New Roman" pitchFamily="18" charset="0"/>
                <a:cs typeface="Times New Roman" pitchFamily="18" charset="0"/>
              </a:rPr>
              <a:t>uy trình xây dựng bài dạy STEM </a:t>
            </a:r>
            <a:endParaRPr lang="en-US" sz="2000">
              <a:solidFill>
                <a:schemeClr val="tx1"/>
              </a:solidFill>
            </a:endParaRPr>
          </a:p>
        </p:txBody>
      </p:sp>
      <p:sp>
        <p:nvSpPr>
          <p:cNvPr id="14" name="Rectangle 13"/>
          <p:cNvSpPr/>
          <p:nvPr/>
        </p:nvSpPr>
        <p:spPr>
          <a:xfrm>
            <a:off x="4889176" y="3525840"/>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schemeClr val="tx1"/>
                </a:solidFill>
                <a:latin typeface="Times New Roman" pitchFamily="18" charset="0"/>
                <a:cs typeface="Times New Roman" pitchFamily="18" charset="0"/>
              </a:rPr>
              <a:t>T</a:t>
            </a:r>
            <a:r>
              <a:rPr lang="en-US" sz="2000" smtClean="0">
                <a:solidFill>
                  <a:schemeClr val="tx1"/>
                </a:solidFill>
                <a:latin typeface="Times New Roman" pitchFamily="18" charset="0"/>
                <a:cs typeface="Times New Roman" pitchFamily="18" charset="0"/>
              </a:rPr>
              <a:t>hiết kế tiến trình dạy học </a:t>
            </a:r>
            <a:endParaRPr lang="en-US" sz="2000">
              <a:solidFill>
                <a:schemeClr val="tx1"/>
              </a:solidFill>
            </a:endParaRPr>
          </a:p>
        </p:txBody>
      </p:sp>
      <p:sp>
        <p:nvSpPr>
          <p:cNvPr id="15" name="Rectangle 14"/>
          <p:cNvSpPr/>
          <p:nvPr/>
        </p:nvSpPr>
        <p:spPr>
          <a:xfrm>
            <a:off x="4874888" y="3974155"/>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chemeClr val="tx1"/>
                </a:solidFill>
                <a:latin typeface="Times New Roman" pitchFamily="18" charset="0"/>
                <a:cs typeface="Times New Roman" pitchFamily="18" charset="0"/>
              </a:rPr>
              <a:t>Đánh giá bài dạy </a:t>
            </a:r>
            <a:r>
              <a:rPr lang="en-US" sz="2000">
                <a:solidFill>
                  <a:schemeClr val="tx1"/>
                </a:solidFill>
                <a:latin typeface="Times New Roman" pitchFamily="18" charset="0"/>
                <a:cs typeface="Times New Roman" pitchFamily="18" charset="0"/>
              </a:rPr>
              <a:t>STEM</a:t>
            </a:r>
            <a:endParaRPr lang="en-US" sz="2000">
              <a:solidFill>
                <a:schemeClr val="tx1"/>
              </a:solidFill>
            </a:endParaRPr>
          </a:p>
        </p:txBody>
      </p:sp>
      <p:sp>
        <p:nvSpPr>
          <p:cNvPr id="16" name="Rectangle 15"/>
          <p:cNvSpPr/>
          <p:nvPr/>
        </p:nvSpPr>
        <p:spPr>
          <a:xfrm>
            <a:off x="4889176" y="4478211"/>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chemeClr val="tx1"/>
                </a:solidFill>
                <a:latin typeface="Times New Roman" pitchFamily="18" charset="0"/>
                <a:cs typeface="Times New Roman" pitchFamily="18" charset="0"/>
              </a:rPr>
              <a:t>Đánh giá kết quả học tập STEM </a:t>
            </a:r>
            <a:endParaRPr lang="en-US" sz="2000">
              <a:solidFill>
                <a:schemeClr val="tx1"/>
              </a:solidFill>
            </a:endParaRPr>
          </a:p>
        </p:txBody>
      </p:sp>
      <p:sp>
        <p:nvSpPr>
          <p:cNvPr id="17" name="Rectangle 16"/>
          <p:cNvSpPr/>
          <p:nvPr/>
        </p:nvSpPr>
        <p:spPr>
          <a:xfrm>
            <a:off x="4904032" y="5070730"/>
            <a:ext cx="4104456" cy="586641"/>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schemeClr val="tx1"/>
                </a:solidFill>
                <a:latin typeface="Times New Roman" pitchFamily="18" charset="0"/>
                <a:cs typeface="Times New Roman" pitchFamily="18" charset="0"/>
              </a:rPr>
              <a:t>M</a:t>
            </a:r>
            <a:r>
              <a:rPr lang="en-US" sz="2000" smtClean="0">
                <a:solidFill>
                  <a:schemeClr val="tx1"/>
                </a:solidFill>
                <a:latin typeface="Times New Roman" pitchFamily="18" charset="0"/>
                <a:cs typeface="Times New Roman" pitchFamily="18" charset="0"/>
              </a:rPr>
              <a:t>ột số kế hoạch bài dạy </a:t>
            </a:r>
          </a:p>
          <a:p>
            <a:pPr algn="ctr"/>
            <a:r>
              <a:rPr lang="en-US" sz="2000" smtClean="0">
                <a:solidFill>
                  <a:schemeClr val="tx1"/>
                </a:solidFill>
                <a:latin typeface="Times New Roman" pitchFamily="18" charset="0"/>
                <a:cs typeface="Times New Roman" pitchFamily="18" charset="0"/>
              </a:rPr>
              <a:t>STEM minh họa</a:t>
            </a:r>
            <a:endParaRPr lang="en-US" sz="2000">
              <a:solidFill>
                <a:schemeClr val="tx1"/>
              </a:solidFill>
            </a:endParaRPr>
          </a:p>
        </p:txBody>
      </p:sp>
      <p:sp>
        <p:nvSpPr>
          <p:cNvPr id="18" name="Rectangle 17"/>
          <p:cNvSpPr/>
          <p:nvPr/>
        </p:nvSpPr>
        <p:spPr>
          <a:xfrm>
            <a:off x="4904032" y="5831403"/>
            <a:ext cx="4104456" cy="304757"/>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chemeClr val="tx1"/>
                </a:solidFill>
                <a:latin typeface="Times New Roman" pitchFamily="18" charset="0"/>
                <a:cs typeface="Times New Roman" pitchFamily="18" charset="0"/>
              </a:rPr>
              <a:t>Đề xuất tên các bài học </a:t>
            </a:r>
            <a:r>
              <a:rPr lang="en-US" sz="2000">
                <a:solidFill>
                  <a:schemeClr val="tx1"/>
                </a:solidFill>
                <a:latin typeface="Times New Roman" pitchFamily="18" charset="0"/>
                <a:cs typeface="Times New Roman" pitchFamily="18" charset="0"/>
              </a:rPr>
              <a:t>STEM</a:t>
            </a:r>
            <a:endParaRPr lang="en-US" sz="2000">
              <a:solidFill>
                <a:schemeClr val="tx1"/>
              </a:solidFill>
            </a:endParaRPr>
          </a:p>
        </p:txBody>
      </p:sp>
      <p:sp>
        <p:nvSpPr>
          <p:cNvPr id="4" name="Left Bracket 3"/>
          <p:cNvSpPr/>
          <p:nvPr/>
        </p:nvSpPr>
        <p:spPr>
          <a:xfrm>
            <a:off x="4665227" y="3221955"/>
            <a:ext cx="224517" cy="1418100"/>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cxnSp>
        <p:nvCxnSpPr>
          <p:cNvPr id="6" name="Straight Connector 5"/>
          <p:cNvCxnSpPr/>
          <p:nvPr/>
        </p:nvCxnSpPr>
        <p:spPr>
          <a:xfrm>
            <a:off x="4665227" y="4190179"/>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673720" y="3756292"/>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Left Bracket 27"/>
          <p:cNvSpPr/>
          <p:nvPr/>
        </p:nvSpPr>
        <p:spPr>
          <a:xfrm>
            <a:off x="4770057" y="5272064"/>
            <a:ext cx="104831" cy="735225"/>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2" name="Freeform 1"/>
          <p:cNvSpPr/>
          <p:nvPr/>
        </p:nvSpPr>
        <p:spPr>
          <a:xfrm>
            <a:off x="4383407" y="4190179"/>
            <a:ext cx="389762" cy="1554901"/>
          </a:xfrm>
          <a:custGeom>
            <a:avLst/>
            <a:gdLst>
              <a:gd name="connsiteX0" fmla="*/ 0 w 285750"/>
              <a:gd name="connsiteY0" fmla="*/ 0 h 1028700"/>
              <a:gd name="connsiteX1" fmla="*/ 128588 w 285750"/>
              <a:gd name="connsiteY1" fmla="*/ 0 h 1028700"/>
              <a:gd name="connsiteX2" fmla="*/ 128588 w 285750"/>
              <a:gd name="connsiteY2" fmla="*/ 1028700 h 1028700"/>
              <a:gd name="connsiteX3" fmla="*/ 285750 w 285750"/>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285750" h="1028700">
                <a:moveTo>
                  <a:pt x="0" y="0"/>
                </a:moveTo>
                <a:lnTo>
                  <a:pt x="128588" y="0"/>
                </a:lnTo>
                <a:lnTo>
                  <a:pt x="128588" y="1028700"/>
                </a:lnTo>
                <a:lnTo>
                  <a:pt x="285750" y="102870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24" name="Rectangle 23"/>
          <p:cNvSpPr/>
          <p:nvPr/>
        </p:nvSpPr>
        <p:spPr>
          <a:xfrm>
            <a:off x="4882224" y="562921"/>
            <a:ext cx="4104456" cy="592638"/>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schemeClr val="tx1"/>
                </a:solidFill>
                <a:latin typeface="Times New Roman" pitchFamily="18" charset="0"/>
                <a:cs typeface="Times New Roman" pitchFamily="18" charset="0"/>
              </a:rPr>
              <a:t>M</a:t>
            </a:r>
            <a:r>
              <a:rPr lang="vi-VN" sz="2000" smtClean="0">
                <a:solidFill>
                  <a:schemeClr val="tx1"/>
                </a:solidFill>
                <a:latin typeface="Times New Roman" pitchFamily="18" charset="0"/>
                <a:cs typeface="Times New Roman" pitchFamily="18" charset="0"/>
              </a:rPr>
              <a:t>ột </a:t>
            </a:r>
            <a:r>
              <a:rPr lang="vi-VN" sz="2000">
                <a:solidFill>
                  <a:schemeClr val="tx1"/>
                </a:solidFill>
                <a:latin typeface="Times New Roman" pitchFamily="18" charset="0"/>
                <a:cs typeface="Times New Roman" pitchFamily="18" charset="0"/>
              </a:rPr>
              <a:t>số khái niệm cơ </a:t>
            </a:r>
            <a:r>
              <a:rPr lang="vi-VN" sz="2000" smtClean="0">
                <a:solidFill>
                  <a:schemeClr val="tx1"/>
                </a:solidFill>
                <a:latin typeface="Times New Roman" pitchFamily="18" charset="0"/>
                <a:cs typeface="Times New Roman" pitchFamily="18" charset="0"/>
              </a:rPr>
              <a:t>bản</a:t>
            </a:r>
            <a:r>
              <a:rPr lang="en-US" sz="2000" smtClean="0">
                <a:solidFill>
                  <a:schemeClr val="tx1"/>
                </a:solidFill>
                <a:latin typeface="Times New Roman" pitchFamily="18" charset="0"/>
                <a:cs typeface="Times New Roman" pitchFamily="18" charset="0"/>
              </a:rPr>
              <a:t> </a:t>
            </a:r>
          </a:p>
          <a:p>
            <a:pPr algn="ctr"/>
            <a:r>
              <a:rPr lang="en-US" sz="2000" smtClean="0">
                <a:solidFill>
                  <a:schemeClr val="tx1"/>
                </a:solidFill>
                <a:latin typeface="Times New Roman" pitchFamily="18" charset="0"/>
                <a:cs typeface="Times New Roman" pitchFamily="18" charset="0"/>
              </a:rPr>
              <a:t>về GD STEM</a:t>
            </a:r>
            <a:endParaRPr lang="en-US" sz="2000">
              <a:solidFill>
                <a:schemeClr val="tx1"/>
              </a:solidFill>
            </a:endParaRPr>
          </a:p>
        </p:txBody>
      </p:sp>
      <p:sp>
        <p:nvSpPr>
          <p:cNvPr id="29" name="Rectangle 28"/>
          <p:cNvSpPr/>
          <p:nvPr/>
        </p:nvSpPr>
        <p:spPr>
          <a:xfrm>
            <a:off x="4882224" y="1260798"/>
            <a:ext cx="4104456" cy="3618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chemeClr val="tx1"/>
                </a:solidFill>
                <a:latin typeface="Times New Roman" pitchFamily="18" charset="0"/>
                <a:cs typeface="Times New Roman" pitchFamily="18" charset="0"/>
              </a:rPr>
              <a:t>GD</a:t>
            </a:r>
            <a:r>
              <a:rPr lang="vi-VN" sz="2000" smtClean="0">
                <a:solidFill>
                  <a:schemeClr val="tx1"/>
                </a:solidFill>
                <a:latin typeface="Times New Roman" pitchFamily="18" charset="0"/>
                <a:cs typeface="Times New Roman" pitchFamily="18" charset="0"/>
              </a:rPr>
              <a:t> </a:t>
            </a:r>
            <a:r>
              <a:rPr lang="en-US" sz="2000" smtClean="0">
                <a:solidFill>
                  <a:schemeClr val="tx1"/>
                </a:solidFill>
                <a:latin typeface="Times New Roman" pitchFamily="18" charset="0"/>
                <a:cs typeface="Times New Roman" pitchFamily="18" charset="0"/>
              </a:rPr>
              <a:t>STEM</a:t>
            </a:r>
            <a:r>
              <a:rPr lang="vi-VN" sz="2000" smtClean="0">
                <a:solidFill>
                  <a:schemeClr val="tx1"/>
                </a:solidFill>
                <a:latin typeface="Times New Roman" pitchFamily="18" charset="0"/>
                <a:cs typeface="Times New Roman" pitchFamily="18" charset="0"/>
              </a:rPr>
              <a:t> </a:t>
            </a:r>
            <a:r>
              <a:rPr lang="vi-VN" sz="2000">
                <a:solidFill>
                  <a:schemeClr val="tx1"/>
                </a:solidFill>
                <a:latin typeface="Times New Roman" pitchFamily="18" charset="0"/>
                <a:cs typeface="Times New Roman" pitchFamily="18" charset="0"/>
              </a:rPr>
              <a:t>trong </a:t>
            </a:r>
            <a:r>
              <a:rPr lang="en-US" sz="2000" smtClean="0">
                <a:solidFill>
                  <a:schemeClr val="tx1"/>
                </a:solidFill>
                <a:latin typeface="Times New Roman" pitchFamily="18" charset="0"/>
                <a:cs typeface="Times New Roman" pitchFamily="18" charset="0"/>
              </a:rPr>
              <a:t>Ctr GDPT</a:t>
            </a:r>
            <a:r>
              <a:rPr lang="vi-VN" sz="2000" smtClean="0">
                <a:solidFill>
                  <a:schemeClr val="tx1"/>
                </a:solidFill>
                <a:latin typeface="Times New Roman" pitchFamily="18" charset="0"/>
                <a:cs typeface="Times New Roman" pitchFamily="18" charset="0"/>
              </a:rPr>
              <a:t> </a:t>
            </a:r>
            <a:r>
              <a:rPr lang="vi-VN" sz="2000">
                <a:solidFill>
                  <a:schemeClr val="tx1"/>
                </a:solidFill>
                <a:latin typeface="Times New Roman" pitchFamily="18" charset="0"/>
                <a:cs typeface="Times New Roman" pitchFamily="18" charset="0"/>
              </a:rPr>
              <a:t>2018</a:t>
            </a:r>
            <a:endParaRPr lang="en-US" sz="2000">
              <a:solidFill>
                <a:schemeClr val="tx1"/>
              </a:solidFill>
            </a:endParaRPr>
          </a:p>
        </p:txBody>
      </p:sp>
      <p:sp>
        <p:nvSpPr>
          <p:cNvPr id="30" name="Rectangle 29"/>
          <p:cNvSpPr/>
          <p:nvPr/>
        </p:nvSpPr>
        <p:spPr>
          <a:xfrm>
            <a:off x="4882224" y="1727843"/>
            <a:ext cx="4104456" cy="59454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chemeClr val="tx1"/>
                </a:solidFill>
                <a:latin typeface="Times New Roman" pitchFamily="18" charset="0"/>
                <a:cs typeface="Times New Roman" pitchFamily="18" charset="0"/>
              </a:rPr>
              <a:t>C</a:t>
            </a:r>
            <a:r>
              <a:rPr lang="vi-VN" sz="2000" smtClean="0">
                <a:solidFill>
                  <a:schemeClr val="tx1"/>
                </a:solidFill>
                <a:latin typeface="Times New Roman" pitchFamily="18" charset="0"/>
                <a:cs typeface="Times New Roman" pitchFamily="18" charset="0"/>
              </a:rPr>
              <a:t>ơ </a:t>
            </a:r>
            <a:r>
              <a:rPr lang="vi-VN" sz="2000">
                <a:solidFill>
                  <a:schemeClr val="tx1"/>
                </a:solidFill>
                <a:latin typeface="Times New Roman" pitchFamily="18" charset="0"/>
                <a:cs typeface="Times New Roman" pitchFamily="18" charset="0"/>
              </a:rPr>
              <a:t>sở thiết kế, tổ chức các hoạt động </a:t>
            </a:r>
            <a:r>
              <a:rPr lang="en-US" sz="2000" smtClean="0">
                <a:solidFill>
                  <a:schemeClr val="tx1"/>
                </a:solidFill>
                <a:latin typeface="Times New Roman" pitchFamily="18" charset="0"/>
                <a:cs typeface="Times New Roman" pitchFamily="18" charset="0"/>
              </a:rPr>
              <a:t>GD</a:t>
            </a:r>
            <a:r>
              <a:rPr lang="vi-VN" sz="2000" smtClean="0">
                <a:solidFill>
                  <a:schemeClr val="tx1"/>
                </a:solidFill>
                <a:latin typeface="Times New Roman" pitchFamily="18" charset="0"/>
                <a:cs typeface="Times New Roman" pitchFamily="18" charset="0"/>
              </a:rPr>
              <a:t> </a:t>
            </a:r>
            <a:r>
              <a:rPr lang="en-US" sz="2000" smtClean="0">
                <a:solidFill>
                  <a:schemeClr val="tx1"/>
                </a:solidFill>
                <a:latin typeface="Times New Roman" pitchFamily="18" charset="0"/>
                <a:cs typeface="Times New Roman" pitchFamily="18" charset="0"/>
              </a:rPr>
              <a:t>STEM</a:t>
            </a:r>
            <a:endParaRPr lang="en-US" sz="2000">
              <a:solidFill>
                <a:schemeClr val="tx1"/>
              </a:solidFill>
            </a:endParaRPr>
          </a:p>
        </p:txBody>
      </p:sp>
      <p:sp>
        <p:nvSpPr>
          <p:cNvPr id="31" name="Rectangle 30"/>
          <p:cNvSpPr/>
          <p:nvPr/>
        </p:nvSpPr>
        <p:spPr>
          <a:xfrm>
            <a:off x="4882224" y="2427628"/>
            <a:ext cx="4104456" cy="413229"/>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100" smtClean="0">
                <a:solidFill>
                  <a:schemeClr val="tx1"/>
                </a:solidFill>
                <a:latin typeface="Times New Roman" pitchFamily="18" charset="0"/>
                <a:cs typeface="Times New Roman" pitchFamily="18" charset="0"/>
              </a:rPr>
              <a:t>Một </a:t>
            </a:r>
            <a:r>
              <a:rPr lang="en-US" sz="2100">
                <a:solidFill>
                  <a:schemeClr val="tx1"/>
                </a:solidFill>
                <a:latin typeface="Times New Roman" pitchFamily="18" charset="0"/>
                <a:cs typeface="Times New Roman" pitchFamily="18" charset="0"/>
              </a:rPr>
              <a:t>số hình thức tổ chức </a:t>
            </a:r>
            <a:r>
              <a:rPr lang="en-US" sz="2100" smtClean="0">
                <a:solidFill>
                  <a:schemeClr val="tx1"/>
                </a:solidFill>
                <a:latin typeface="Times New Roman" pitchFamily="18" charset="0"/>
                <a:cs typeface="Times New Roman" pitchFamily="18" charset="0"/>
              </a:rPr>
              <a:t>GD STEM </a:t>
            </a:r>
            <a:endParaRPr lang="en-US" sz="2100">
              <a:solidFill>
                <a:schemeClr val="tx1"/>
              </a:solidFill>
            </a:endParaRPr>
          </a:p>
        </p:txBody>
      </p:sp>
      <p:sp>
        <p:nvSpPr>
          <p:cNvPr id="41" name="Rectangle 40"/>
          <p:cNvSpPr/>
          <p:nvPr/>
        </p:nvSpPr>
        <p:spPr>
          <a:xfrm>
            <a:off x="747296" y="6179592"/>
            <a:ext cx="3032616" cy="144016"/>
          </a:xfrm>
          <a:prstGeom prst="rect">
            <a:avLst/>
          </a:prstGeom>
        </p:spPr>
        <p:txBody>
          <a:bodyPr wrap="square" rtlCol="0" anchor="ctr">
            <a:spAutoFit/>
          </a:bodyPr>
          <a:lstStyle/>
          <a:p>
            <a:pPr algn="ctr">
              <a:lnSpc>
                <a:spcPct val="120000"/>
              </a:lnSpc>
            </a:pPr>
            <a:endParaRPr lang="en-US" sz="2200" b="1">
              <a:latin typeface="+mj-lt"/>
            </a:endParaRPr>
          </a:p>
        </p:txBody>
      </p:sp>
      <p:sp>
        <p:nvSpPr>
          <p:cNvPr id="43" name="Left Bracket 42"/>
          <p:cNvSpPr/>
          <p:nvPr/>
        </p:nvSpPr>
        <p:spPr>
          <a:xfrm>
            <a:off x="4673153" y="893864"/>
            <a:ext cx="201736" cy="1740378"/>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cxnSp>
        <p:nvCxnSpPr>
          <p:cNvPr id="44" name="Straight Connector 43"/>
          <p:cNvCxnSpPr/>
          <p:nvPr/>
        </p:nvCxnSpPr>
        <p:spPr>
          <a:xfrm>
            <a:off x="4673152" y="1976392"/>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681645" y="1428201"/>
            <a:ext cx="2096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397176" y="1727843"/>
            <a:ext cx="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Freeform 47"/>
          <p:cNvSpPr/>
          <p:nvPr/>
        </p:nvSpPr>
        <p:spPr>
          <a:xfrm>
            <a:off x="4415980" y="2974654"/>
            <a:ext cx="248680" cy="985838"/>
          </a:xfrm>
          <a:custGeom>
            <a:avLst/>
            <a:gdLst>
              <a:gd name="connsiteX0" fmla="*/ 0 w 314325"/>
              <a:gd name="connsiteY0" fmla="*/ 0 h 985838"/>
              <a:gd name="connsiteX1" fmla="*/ 128587 w 314325"/>
              <a:gd name="connsiteY1" fmla="*/ 0 h 985838"/>
              <a:gd name="connsiteX2" fmla="*/ 128587 w 314325"/>
              <a:gd name="connsiteY2" fmla="*/ 985838 h 985838"/>
              <a:gd name="connsiteX3" fmla="*/ 314325 w 314325"/>
              <a:gd name="connsiteY3" fmla="*/ 985838 h 985838"/>
            </a:gdLst>
            <a:ahLst/>
            <a:cxnLst>
              <a:cxn ang="0">
                <a:pos x="connsiteX0" y="connsiteY0"/>
              </a:cxn>
              <a:cxn ang="0">
                <a:pos x="connsiteX1" y="connsiteY1"/>
              </a:cxn>
              <a:cxn ang="0">
                <a:pos x="connsiteX2" y="connsiteY2"/>
              </a:cxn>
              <a:cxn ang="0">
                <a:pos x="connsiteX3" y="connsiteY3"/>
              </a:cxn>
            </a:cxnLst>
            <a:rect l="l" t="t" r="r" b="b"/>
            <a:pathLst>
              <a:path w="314325" h="985838">
                <a:moveTo>
                  <a:pt x="0" y="0"/>
                </a:moveTo>
                <a:lnTo>
                  <a:pt x="128587" y="0"/>
                </a:lnTo>
                <a:lnTo>
                  <a:pt x="128587" y="985838"/>
                </a:lnTo>
                <a:lnTo>
                  <a:pt x="314325" y="98583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ectangle 48"/>
          <p:cNvSpPr/>
          <p:nvPr/>
        </p:nvSpPr>
        <p:spPr>
          <a:xfrm>
            <a:off x="747296" y="6165304"/>
            <a:ext cx="7624149" cy="72008"/>
          </a:xfrm>
          <a:prstGeom prst="rect">
            <a:avLst/>
          </a:prstGeom>
          <a:solidFill>
            <a:schemeClr val="bg1">
              <a:lumMod val="85000"/>
            </a:schemeClr>
          </a:solidFill>
          <a:ln>
            <a:noFill/>
          </a:ln>
        </p:spPr>
        <p:txBody>
          <a:bodyPr wrap="square" rtlCol="0" anchor="ctr">
            <a:spAutoFit/>
          </a:bodyPr>
          <a:lstStyle/>
          <a:p>
            <a:pPr algn="ctr">
              <a:lnSpc>
                <a:spcPct val="120000"/>
              </a:lnSpc>
            </a:pPr>
            <a:endParaRPr lang="en-US" sz="2200" b="1">
              <a:latin typeface="+mj-lt"/>
            </a:endParaRPr>
          </a:p>
        </p:txBody>
      </p:sp>
    </p:spTree>
    <p:extLst>
      <p:ext uri="{BB962C8B-B14F-4D97-AF65-F5344CB8AC3E}">
        <p14:creationId xmlns:p14="http://schemas.microsoft.com/office/powerpoint/2010/main" val="3156461849"/>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40</a:t>
            </a:fld>
            <a:endParaRPr lang="en-US" sz="1400" b="1">
              <a:solidFill>
                <a:prstClr val="black"/>
              </a:solidFill>
              <a:cs typeface="Times New Roman" pitchFamily="18" charset="0"/>
            </a:endParaRPr>
          </a:p>
        </p:txBody>
      </p:sp>
      <p:sp>
        <p:nvSpPr>
          <p:cNvPr id="4" name="Rectangle 3"/>
          <p:cNvSpPr/>
          <p:nvPr/>
        </p:nvSpPr>
        <p:spPr>
          <a:xfrm>
            <a:off x="108073" y="332669"/>
            <a:ext cx="8964488" cy="2936188"/>
          </a:xfrm>
          <a:prstGeom prst="rect">
            <a:avLst/>
          </a:prstGeom>
        </p:spPr>
        <p:txBody>
          <a:bodyPr wrap="square">
            <a:spAutoFit/>
          </a:bodyPr>
          <a:lstStyle/>
          <a:p>
            <a:pPr lvl="0" algn="just">
              <a:lnSpc>
                <a:spcPct val="120000"/>
              </a:lnSpc>
            </a:pPr>
            <a:r>
              <a:rPr lang="en-US" sz="2200" b="1" smtClean="0"/>
              <a:t>2.2. Thiết kế tiến trình dạy học</a:t>
            </a:r>
          </a:p>
          <a:p>
            <a:pPr algn="just">
              <a:lnSpc>
                <a:spcPct val="120000"/>
              </a:lnSpc>
              <a:tabLst>
                <a:tab pos="357188" algn="l"/>
              </a:tabLst>
            </a:pPr>
            <a:r>
              <a:rPr lang="en-US" sz="2200" smtClean="0"/>
              <a:t>	</a:t>
            </a:r>
            <a:r>
              <a:rPr lang="vi-VN" sz="2200" smtClean="0"/>
              <a:t>Tiến </a:t>
            </a:r>
            <a:r>
              <a:rPr lang="vi-VN" sz="2200"/>
              <a:t>trình bài dạy STEM tuân theo quy trình thiết kế kĩ thuật, nhưng các bước trong quy trình có thể không cần thực hiện một cách tuần tự mà có thể thực hiện song song, tương hỗ lẫn nhau. Hoạt động nghiên cứu kiến thức nền có thể được tổ chức thực hiện đồng thời với việc đề xuất giải pháp; hoạt động chế tạo mẫu có thể được thực hiện đồng thời với việc thử nghiệm và đánh giá. Trong đó, bước này vừa là mục tiêu vừa là điều kiện để thực hiện bước </a:t>
            </a:r>
            <a:r>
              <a:rPr lang="vi-VN" sz="2200" smtClean="0"/>
              <a:t>kia.</a:t>
            </a:r>
            <a:endParaRPr lang="vi-VN" sz="2200"/>
          </a:p>
        </p:txBody>
      </p:sp>
      <p:sp>
        <p:nvSpPr>
          <p:cNvPr id="2" name="Rectangle 1"/>
          <p:cNvSpPr/>
          <p:nvPr/>
        </p:nvSpPr>
        <p:spPr>
          <a:xfrm>
            <a:off x="1259651" y="1"/>
            <a:ext cx="6657685"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 </a:t>
            </a:r>
            <a:r>
              <a:rPr lang="vi-VN" b="1">
                <a:solidFill>
                  <a:schemeClr val="bg1"/>
                </a:solidFill>
              </a:rPr>
              <a:t>XÂY DỰNG VÀ THỰC HIỆN BÀI DẠY </a:t>
            </a:r>
            <a:r>
              <a:rPr lang="en-US" b="1">
                <a:solidFill>
                  <a:schemeClr val="bg1"/>
                </a:solidFill>
              </a:rPr>
              <a:t>STEM</a:t>
            </a:r>
          </a:p>
        </p:txBody>
      </p:sp>
      <p:sp>
        <p:nvSpPr>
          <p:cNvPr id="8" name="Rectangular Callout 7"/>
          <p:cNvSpPr/>
          <p:nvPr/>
        </p:nvSpPr>
        <p:spPr>
          <a:xfrm>
            <a:off x="323529" y="3284986"/>
            <a:ext cx="4896544" cy="1728191"/>
          </a:xfrm>
          <a:prstGeom prst="wedgeRectCallout">
            <a:avLst>
              <a:gd name="adj1" fmla="val -42253"/>
              <a:gd name="adj2" fmla="val 62500"/>
            </a:avLst>
          </a:prstGeom>
          <a:solidFill>
            <a:schemeClr val="tx2">
              <a:lumMod val="10000"/>
              <a:lumOff val="90000"/>
            </a:schemeClr>
          </a:solid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smtClean="0">
                <a:solidFill>
                  <a:schemeClr val="tx1"/>
                </a:solidFill>
              </a:rPr>
              <a:t>    </a:t>
            </a:r>
            <a:r>
              <a:rPr lang="vi-VN" sz="2000" smtClean="0">
                <a:solidFill>
                  <a:schemeClr val="tx1"/>
                </a:solidFill>
              </a:rPr>
              <a:t>Trình </a:t>
            </a:r>
            <a:r>
              <a:rPr lang="vi-VN" sz="2000">
                <a:solidFill>
                  <a:schemeClr val="tx1"/>
                </a:solidFill>
              </a:rPr>
              <a:t>bày tiến trình chung khi tổ chức triển khai bài dạy STEM. Phân tích cơ hội phát triển các phẩm chất chủ yếu, năng lực chung và năng lực đặc thù thông qua hệ thống các hoạt động học trong bài dạy STEM.</a:t>
            </a:r>
            <a:endParaRPr lang="en-US" sz="2000">
              <a:solidFill>
                <a:schemeClr val="tx1"/>
              </a:solidFill>
            </a:endParaRPr>
          </a:p>
        </p:txBody>
      </p:sp>
    </p:spTree>
    <p:extLst>
      <p:ext uri="{BB962C8B-B14F-4D97-AF65-F5344CB8AC3E}">
        <p14:creationId xmlns:p14="http://schemas.microsoft.com/office/powerpoint/2010/main" val="2604440539"/>
      </p:ext>
    </p:extLst>
  </p:cSld>
  <p:clrMapOvr>
    <a:masterClrMapping/>
  </p:clrMapOvr>
  <p:transition spd="slow">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41</a:t>
            </a:fld>
            <a:endParaRPr lang="en-US" sz="1400" b="1">
              <a:solidFill>
                <a:prstClr val="black"/>
              </a:solidFill>
              <a:cs typeface="Times New Roman" pitchFamily="18" charset="0"/>
            </a:endParaRPr>
          </a:p>
        </p:txBody>
      </p:sp>
      <p:sp>
        <p:nvSpPr>
          <p:cNvPr id="4" name="Rectangle 3"/>
          <p:cNvSpPr/>
          <p:nvPr/>
        </p:nvSpPr>
        <p:spPr>
          <a:xfrm>
            <a:off x="108073" y="332656"/>
            <a:ext cx="8964488" cy="3545586"/>
          </a:xfrm>
          <a:prstGeom prst="rect">
            <a:avLst/>
          </a:prstGeom>
        </p:spPr>
        <p:txBody>
          <a:bodyPr wrap="square">
            <a:spAutoFit/>
          </a:bodyPr>
          <a:lstStyle/>
          <a:p>
            <a:pPr lvl="0" algn="just">
              <a:lnSpc>
                <a:spcPct val="120000"/>
              </a:lnSpc>
            </a:pPr>
            <a:r>
              <a:rPr lang="en-US" sz="2200" b="1" smtClean="0"/>
              <a:t>2.2. Thiết kế tiến trình dạy học</a:t>
            </a:r>
          </a:p>
          <a:p>
            <a:pPr algn="just">
              <a:tabLst>
                <a:tab pos="357188" algn="l"/>
              </a:tabLst>
            </a:pPr>
            <a:r>
              <a:rPr lang="en-US" sz="2200" smtClean="0"/>
              <a:t>	</a:t>
            </a:r>
            <a:r>
              <a:rPr lang="vi-VN" sz="2200"/>
              <a:t>Trong bài dạy STEM, thường có hai sản phẩm học tập đặc trưng là bản thiết kế và sản phẩm chế tạo (gọi chung là sản phẩm hay sản phẩm STEM) bên cạnh các sản phẩm học tập thông thường như phiếu học tập đã hoàn thành, kết quả thảo luận trên bảng nhóm, bài trình chiếu, poster</a:t>
            </a:r>
            <a:r>
              <a:rPr lang="en-US" sz="2200"/>
              <a:t> </a:t>
            </a:r>
            <a:r>
              <a:rPr lang="vi-VN" sz="2200"/>
              <a:t>...</a:t>
            </a:r>
            <a:endParaRPr lang="en-US" sz="2200"/>
          </a:p>
          <a:p>
            <a:pPr algn="just">
              <a:tabLst>
                <a:tab pos="357188" algn="l"/>
              </a:tabLst>
            </a:pPr>
            <a:r>
              <a:rPr lang="en-US" sz="2200" smtClean="0"/>
              <a:t>	</a:t>
            </a:r>
            <a:r>
              <a:rPr lang="vi-VN" sz="2200" smtClean="0"/>
              <a:t>Mỗi </a:t>
            </a:r>
            <a:r>
              <a:rPr lang="vi-VN" sz="2200"/>
              <a:t>bài dạy </a:t>
            </a:r>
            <a:r>
              <a:rPr lang="en-US" sz="2200"/>
              <a:t>STEM </a:t>
            </a:r>
            <a:r>
              <a:rPr lang="vi-VN" sz="2200"/>
              <a:t>có thể được tổ chức </a:t>
            </a:r>
            <a:r>
              <a:rPr lang="en-US" sz="2200"/>
              <a:t>theo 5 </a:t>
            </a:r>
            <a:r>
              <a:rPr lang="vi-VN" sz="2200"/>
              <a:t>hoạt động. Các hoạt động có thể được tổ chức thực hiện một cách </a:t>
            </a:r>
            <a:r>
              <a:rPr lang="en-US" sz="2200"/>
              <a:t>linh </a:t>
            </a:r>
            <a:r>
              <a:rPr lang="vi-VN" sz="2200"/>
              <a:t>hoạt ở </a:t>
            </a:r>
            <a:r>
              <a:rPr lang="en-US" sz="2200"/>
              <a:t>trong </a:t>
            </a:r>
            <a:r>
              <a:rPr lang="vi-VN" sz="2200"/>
              <a:t>và ngoài lớp học </a:t>
            </a:r>
            <a:r>
              <a:rPr lang="en-US" sz="2200"/>
              <a:t>theo </a:t>
            </a:r>
            <a:r>
              <a:rPr lang="vi-VN" sz="2200"/>
              <a:t>nội </a:t>
            </a:r>
            <a:r>
              <a:rPr lang="en-US" sz="2200"/>
              <a:t>dung </a:t>
            </a:r>
            <a:r>
              <a:rPr lang="vi-VN" sz="2200"/>
              <a:t>và phạm </a:t>
            </a:r>
            <a:r>
              <a:rPr lang="en-US" sz="2200"/>
              <a:t>vi </a:t>
            </a:r>
            <a:r>
              <a:rPr lang="vi-VN" sz="2200"/>
              <a:t>kiến thức của từng bài học. Mỗi hoạt động phải được mô tả rõ mục tiêu, nội </a:t>
            </a:r>
            <a:r>
              <a:rPr lang="en-US" sz="2200"/>
              <a:t>dung, </a:t>
            </a:r>
            <a:r>
              <a:rPr lang="vi-VN" sz="2200"/>
              <a:t>dự kiến sản phẩm hoạt động của học </a:t>
            </a:r>
            <a:r>
              <a:rPr lang="en-US" sz="2200"/>
              <a:t>sinh </a:t>
            </a:r>
            <a:r>
              <a:rPr lang="vi-VN" sz="2200"/>
              <a:t>và cách thức tổ chức hoạt động.</a:t>
            </a:r>
            <a:endParaRPr lang="en-US" sz="2200"/>
          </a:p>
        </p:txBody>
      </p:sp>
      <p:sp>
        <p:nvSpPr>
          <p:cNvPr id="2" name="Rectangle 1"/>
          <p:cNvSpPr/>
          <p:nvPr/>
        </p:nvSpPr>
        <p:spPr>
          <a:xfrm>
            <a:off x="1259651" y="1"/>
            <a:ext cx="6657685"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 </a:t>
            </a:r>
            <a:r>
              <a:rPr lang="vi-VN" b="1">
                <a:solidFill>
                  <a:schemeClr val="bg1"/>
                </a:solidFill>
              </a:rPr>
              <a:t>XÂY DỰNG VÀ THỰC HIỆN BÀI DẠY </a:t>
            </a:r>
            <a:r>
              <a:rPr lang="en-US" b="1">
                <a:solidFill>
                  <a:schemeClr val="bg1"/>
                </a:solidFill>
              </a:rPr>
              <a:t>STEM</a:t>
            </a:r>
          </a:p>
        </p:txBody>
      </p:sp>
    </p:spTree>
    <p:extLst>
      <p:ext uri="{BB962C8B-B14F-4D97-AF65-F5344CB8AC3E}">
        <p14:creationId xmlns:p14="http://schemas.microsoft.com/office/powerpoint/2010/main" val="1873023964"/>
      </p:ext>
    </p:extLst>
  </p:cSld>
  <p:clrMapOvr>
    <a:masterClrMapping/>
  </p:clrMapOvr>
  <p:transition spd="slow">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fi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42</a:t>
            </a:fld>
            <a:endParaRPr lang="en-US" sz="1400" b="1">
              <a:solidFill>
                <a:prstClr val="black"/>
              </a:solidFill>
              <a:cs typeface="Times New Roman" pitchFamily="18" charset="0"/>
            </a:endParaRPr>
          </a:p>
        </p:txBody>
      </p:sp>
      <p:sp>
        <p:nvSpPr>
          <p:cNvPr id="4" name="Rectangle 3"/>
          <p:cNvSpPr/>
          <p:nvPr/>
        </p:nvSpPr>
        <p:spPr>
          <a:xfrm>
            <a:off x="108073" y="332677"/>
            <a:ext cx="8964488" cy="904863"/>
          </a:xfrm>
          <a:prstGeom prst="rect">
            <a:avLst/>
          </a:prstGeom>
        </p:spPr>
        <p:txBody>
          <a:bodyPr wrap="square">
            <a:spAutoFit/>
          </a:bodyPr>
          <a:lstStyle/>
          <a:p>
            <a:pPr lvl="0" algn="just">
              <a:lnSpc>
                <a:spcPct val="120000"/>
              </a:lnSpc>
            </a:pPr>
            <a:r>
              <a:rPr lang="en-US" sz="2400" b="1" smtClean="0"/>
              <a:t>2.2. Thiết kế tiến trình dạy học</a:t>
            </a:r>
          </a:p>
          <a:p>
            <a:pPr lvl="0" algn="just">
              <a:lnSpc>
                <a:spcPct val="120000"/>
              </a:lnSpc>
            </a:pPr>
            <a:endParaRPr lang="en-US" sz="2000"/>
          </a:p>
        </p:txBody>
      </p:sp>
      <p:sp>
        <p:nvSpPr>
          <p:cNvPr id="26" name="Rectangle 25"/>
          <p:cNvSpPr/>
          <p:nvPr/>
        </p:nvSpPr>
        <p:spPr>
          <a:xfrm>
            <a:off x="233546" y="1665836"/>
            <a:ext cx="3971859" cy="1044000"/>
          </a:xfrm>
          <a:prstGeom prst="rect">
            <a:avLst/>
          </a:prstGeom>
          <a:solidFill>
            <a:srgbClr val="DDDDDD"/>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mtClean="0">
                <a:solidFill>
                  <a:srgbClr val="000066"/>
                </a:solidFill>
                <a:latin typeface="Times New Roman" pitchFamily="18" charset="0"/>
                <a:cs typeface="Times New Roman" pitchFamily="18" charset="0"/>
              </a:rPr>
              <a:t>HĐ1: </a:t>
            </a:r>
            <a:r>
              <a:rPr lang="vi-VN" smtClean="0">
                <a:solidFill>
                  <a:srgbClr val="000066"/>
                </a:solidFill>
                <a:latin typeface="Times New Roman" pitchFamily="18" charset="0"/>
                <a:cs typeface="Times New Roman" pitchFamily="18" charset="0"/>
              </a:rPr>
              <a:t>Xác </a:t>
            </a:r>
            <a:r>
              <a:rPr lang="vi-VN">
                <a:solidFill>
                  <a:srgbClr val="000066"/>
                </a:solidFill>
                <a:latin typeface="Times New Roman" pitchFamily="18" charset="0"/>
                <a:cs typeface="Times New Roman" pitchFamily="18" charset="0"/>
              </a:rPr>
              <a:t>định vấn đề hoặc yêu cầu chế tạo một sản phẩm ứng dụng gắn với nội dung bài học với các tiêu chí cụ thể.</a:t>
            </a:r>
            <a:endParaRPr lang="en-US">
              <a:solidFill>
                <a:srgbClr val="000066"/>
              </a:solidFill>
              <a:latin typeface="Times New Roman" pitchFamily="18" charset="0"/>
              <a:cs typeface="Times New Roman" pitchFamily="18" charset="0"/>
            </a:endParaRPr>
          </a:p>
        </p:txBody>
      </p:sp>
      <p:sp>
        <p:nvSpPr>
          <p:cNvPr id="32" name="Rectangle 31"/>
          <p:cNvSpPr/>
          <p:nvPr/>
        </p:nvSpPr>
        <p:spPr>
          <a:xfrm>
            <a:off x="226261" y="3076656"/>
            <a:ext cx="3985700" cy="1512000"/>
          </a:xfrm>
          <a:prstGeom prst="rect">
            <a:avLst/>
          </a:prstGeom>
          <a:solidFill>
            <a:srgbClr val="DDDDDD"/>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pc="-20" smtClean="0">
                <a:solidFill>
                  <a:srgbClr val="000066"/>
                </a:solidFill>
                <a:latin typeface="Times New Roman" pitchFamily="18" charset="0"/>
                <a:cs typeface="Times New Roman" pitchFamily="18" charset="0"/>
              </a:rPr>
              <a:t>HĐ2: </a:t>
            </a:r>
            <a:r>
              <a:rPr lang="vi-VN" spc="-20" smtClean="0">
                <a:solidFill>
                  <a:srgbClr val="000066"/>
                </a:solidFill>
                <a:latin typeface="Times New Roman" pitchFamily="18" charset="0"/>
                <a:cs typeface="Times New Roman" pitchFamily="18" charset="0"/>
              </a:rPr>
              <a:t>Nghiên </a:t>
            </a:r>
            <a:r>
              <a:rPr lang="vi-VN" spc="-20">
                <a:solidFill>
                  <a:srgbClr val="000066"/>
                </a:solidFill>
                <a:latin typeface="Times New Roman" pitchFamily="18" charset="0"/>
                <a:cs typeface="Times New Roman" pitchFamily="18" charset="0"/>
              </a:rPr>
              <a:t>cứu kiến thức nền (bao gồm kiến thức trong bài học cần sử dụng để </a:t>
            </a:r>
            <a:r>
              <a:rPr lang="en-US" spc="-20" smtClean="0">
                <a:solidFill>
                  <a:srgbClr val="000066"/>
                </a:solidFill>
                <a:latin typeface="Times New Roman" pitchFamily="18" charset="0"/>
                <a:cs typeface="Times New Roman" pitchFamily="18" charset="0"/>
              </a:rPr>
              <a:t>GQVĐ </a:t>
            </a:r>
            <a:r>
              <a:rPr lang="vi-VN" spc="-20" smtClean="0">
                <a:solidFill>
                  <a:srgbClr val="000066"/>
                </a:solidFill>
                <a:latin typeface="Times New Roman" pitchFamily="18" charset="0"/>
                <a:cs typeface="Times New Roman" pitchFamily="18" charset="0"/>
              </a:rPr>
              <a:t>hoặc </a:t>
            </a:r>
            <a:r>
              <a:rPr lang="vi-VN" spc="-20">
                <a:solidFill>
                  <a:srgbClr val="000066"/>
                </a:solidFill>
                <a:latin typeface="Times New Roman" pitchFamily="18" charset="0"/>
                <a:cs typeface="Times New Roman" pitchFamily="18" charset="0"/>
              </a:rPr>
              <a:t>chế tạo sản phẩm theo yêu cầu) và đề xuất các giải pháp thiết kế đáp ứng các tiêu chí đã nêu.</a:t>
            </a:r>
          </a:p>
        </p:txBody>
      </p:sp>
      <p:sp>
        <p:nvSpPr>
          <p:cNvPr id="35" name="Oval 54"/>
          <p:cNvSpPr>
            <a:spLocks noChangeArrowheads="1"/>
          </p:cNvSpPr>
          <p:nvPr/>
        </p:nvSpPr>
        <p:spPr bwMode="gray">
          <a:xfrm>
            <a:off x="271273" y="898271"/>
            <a:ext cx="556337"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pPr eaLnBrk="1" hangingPunct="1"/>
            <a:endParaRPr lang="en-US" sz="1200" b="1">
              <a:solidFill>
                <a:srgbClr val="FF0000"/>
              </a:solidFill>
            </a:endParaRPr>
          </a:p>
        </p:txBody>
      </p:sp>
      <p:sp>
        <p:nvSpPr>
          <p:cNvPr id="14" name="AutoShape 46"/>
          <p:cNvSpPr>
            <a:spLocks noChangeArrowheads="1"/>
          </p:cNvSpPr>
          <p:nvPr/>
        </p:nvSpPr>
        <p:spPr bwMode="gray">
          <a:xfrm>
            <a:off x="957882" y="872148"/>
            <a:ext cx="6120112" cy="54006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000" smtClean="0">
                <a:solidFill>
                  <a:srgbClr val="000066"/>
                </a:solidFill>
                <a:latin typeface="Times New Roman" pitchFamily="18" charset="0"/>
                <a:cs typeface="Times New Roman" pitchFamily="18" charset="0"/>
              </a:rPr>
              <a:t>B</a:t>
            </a:r>
            <a:r>
              <a:rPr lang="vi-VN" sz="2000" smtClean="0">
                <a:solidFill>
                  <a:srgbClr val="000066"/>
                </a:solidFill>
                <a:latin typeface="Times New Roman" pitchFamily="18" charset="0"/>
                <a:cs typeface="Times New Roman" pitchFamily="18" charset="0"/>
              </a:rPr>
              <a:t>ài </a:t>
            </a:r>
            <a:r>
              <a:rPr lang="vi-VN" sz="2000">
                <a:solidFill>
                  <a:srgbClr val="000066"/>
                </a:solidFill>
                <a:latin typeface="Times New Roman" pitchFamily="18" charset="0"/>
                <a:cs typeface="Times New Roman" pitchFamily="18" charset="0"/>
              </a:rPr>
              <a:t>dạy STEM </a:t>
            </a:r>
            <a:r>
              <a:rPr lang="vi-VN" sz="2000" smtClean="0">
                <a:solidFill>
                  <a:srgbClr val="000066"/>
                </a:solidFill>
                <a:latin typeface="Times New Roman" pitchFamily="18" charset="0"/>
                <a:cs typeface="Times New Roman" pitchFamily="18" charset="0"/>
              </a:rPr>
              <a:t>có thể</a:t>
            </a:r>
            <a:r>
              <a:rPr lang="en-US" sz="2000" smtClean="0">
                <a:solidFill>
                  <a:srgbClr val="000066"/>
                </a:solidFill>
                <a:latin typeface="Times New Roman" pitchFamily="18" charset="0"/>
                <a:cs typeface="Times New Roman" pitchFamily="18" charset="0"/>
              </a:rPr>
              <a:t> đ</a:t>
            </a:r>
            <a:r>
              <a:rPr lang="vi-VN" sz="2000" smtClean="0">
                <a:solidFill>
                  <a:srgbClr val="000066"/>
                </a:solidFill>
                <a:latin typeface="Times New Roman" pitchFamily="18" charset="0"/>
                <a:cs typeface="Times New Roman" pitchFamily="18" charset="0"/>
              </a:rPr>
              <a:t>ược</a:t>
            </a:r>
            <a:r>
              <a:rPr lang="en-US" sz="2000" smtClean="0">
                <a:solidFill>
                  <a:srgbClr val="000066"/>
                </a:solidFill>
                <a:latin typeface="Times New Roman" pitchFamily="18" charset="0"/>
                <a:cs typeface="Times New Roman" pitchFamily="18" charset="0"/>
              </a:rPr>
              <a:t> </a:t>
            </a:r>
            <a:r>
              <a:rPr lang="vi-VN" sz="2000" smtClean="0">
                <a:solidFill>
                  <a:srgbClr val="000066"/>
                </a:solidFill>
                <a:latin typeface="Times New Roman" pitchFamily="18" charset="0"/>
                <a:cs typeface="Times New Roman" pitchFamily="18" charset="0"/>
              </a:rPr>
              <a:t>tổ chức</a:t>
            </a:r>
            <a:r>
              <a:rPr lang="en-US" sz="2000" smtClean="0">
                <a:solidFill>
                  <a:srgbClr val="000066"/>
                </a:solidFill>
                <a:latin typeface="Times New Roman" pitchFamily="18" charset="0"/>
                <a:cs typeface="Times New Roman" pitchFamily="18" charset="0"/>
              </a:rPr>
              <a:t> </a:t>
            </a:r>
            <a:r>
              <a:rPr lang="vi-VN" sz="2000" smtClean="0">
                <a:solidFill>
                  <a:srgbClr val="000066"/>
                </a:solidFill>
                <a:latin typeface="Times New Roman" pitchFamily="18" charset="0"/>
                <a:cs typeface="Times New Roman" pitchFamily="18" charset="0"/>
              </a:rPr>
              <a:t>theo </a:t>
            </a:r>
            <a:r>
              <a:rPr lang="vi-VN" sz="2000">
                <a:solidFill>
                  <a:srgbClr val="000066"/>
                </a:solidFill>
                <a:latin typeface="Times New Roman" pitchFamily="18" charset="0"/>
                <a:cs typeface="Times New Roman" pitchFamily="18" charset="0"/>
              </a:rPr>
              <a:t>5 hoạt động</a:t>
            </a:r>
            <a:endParaRPr lang="en-US" sz="2000" dirty="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18" name="Frame 17">
            <a:hlinkClick r:id="rId4" action="ppaction://hlinkfile"/>
          </p:cNvPr>
          <p:cNvSpPr/>
          <p:nvPr/>
        </p:nvSpPr>
        <p:spPr>
          <a:xfrm>
            <a:off x="8400754" y="6430836"/>
            <a:ext cx="324000" cy="288000"/>
          </a:xfrm>
          <a:prstGeom prst="frame">
            <a:avLst/>
          </a:prstGeom>
          <a:solidFill>
            <a:srgbClr val="DDDDDD"/>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 name="Rectangle 1"/>
          <p:cNvSpPr/>
          <p:nvPr/>
        </p:nvSpPr>
        <p:spPr>
          <a:xfrm>
            <a:off x="1259651" y="1"/>
            <a:ext cx="6657685"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 </a:t>
            </a:r>
            <a:r>
              <a:rPr lang="vi-VN" b="1">
                <a:solidFill>
                  <a:schemeClr val="bg1"/>
                </a:solidFill>
              </a:rPr>
              <a:t>XÂY DỰNG VÀ THỰC HIỆN BÀI DẠY </a:t>
            </a:r>
            <a:r>
              <a:rPr lang="en-US" b="1">
                <a:solidFill>
                  <a:schemeClr val="bg1"/>
                </a:solidFill>
              </a:rPr>
              <a:t>STEM</a:t>
            </a:r>
          </a:p>
        </p:txBody>
      </p:sp>
      <p:sp>
        <p:nvSpPr>
          <p:cNvPr id="10" name="Rectangle 9"/>
          <p:cNvSpPr/>
          <p:nvPr/>
        </p:nvSpPr>
        <p:spPr>
          <a:xfrm>
            <a:off x="4864176" y="1700976"/>
            <a:ext cx="4100321" cy="1512000"/>
          </a:xfrm>
          <a:prstGeom prst="rect">
            <a:avLst/>
          </a:prstGeom>
          <a:solidFill>
            <a:srgbClr val="DDDDDD"/>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pc="-20" smtClean="0">
                <a:solidFill>
                  <a:srgbClr val="000066"/>
                </a:solidFill>
                <a:latin typeface="Times New Roman" pitchFamily="18" charset="0"/>
                <a:cs typeface="Times New Roman" pitchFamily="18" charset="0"/>
              </a:rPr>
              <a:t>HĐ3: </a:t>
            </a:r>
            <a:r>
              <a:rPr lang="vi-VN" spc="-20" smtClean="0">
                <a:solidFill>
                  <a:srgbClr val="000066"/>
                </a:solidFill>
                <a:latin typeface="Times New Roman" pitchFamily="18" charset="0"/>
                <a:cs typeface="Times New Roman" pitchFamily="18" charset="0"/>
              </a:rPr>
              <a:t>Trình </a:t>
            </a:r>
            <a:r>
              <a:rPr lang="vi-VN" spc="-20">
                <a:solidFill>
                  <a:srgbClr val="000066"/>
                </a:solidFill>
                <a:latin typeface="Times New Roman" pitchFamily="18" charset="0"/>
                <a:cs typeface="Times New Roman" pitchFamily="18" charset="0"/>
              </a:rPr>
              <a:t>bày và thảo luận phương án thiết kế, sử dụng kiến thức nền để giải thích, chứng minh và lựa chọn, hoàn thiện phương án tốt nhất (trong truờng hợp có nhiều phương án).</a:t>
            </a:r>
          </a:p>
        </p:txBody>
      </p:sp>
      <p:sp>
        <p:nvSpPr>
          <p:cNvPr id="11" name="Rectangle 10"/>
          <p:cNvSpPr/>
          <p:nvPr/>
        </p:nvSpPr>
        <p:spPr>
          <a:xfrm>
            <a:off x="4887207" y="3519064"/>
            <a:ext cx="4054240" cy="972000"/>
          </a:xfrm>
          <a:prstGeom prst="rect">
            <a:avLst/>
          </a:prstGeom>
          <a:solidFill>
            <a:srgbClr val="DDDDDD"/>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mtClean="0">
                <a:solidFill>
                  <a:srgbClr val="000066"/>
                </a:solidFill>
                <a:latin typeface="Times New Roman" pitchFamily="18" charset="0"/>
                <a:cs typeface="Times New Roman" pitchFamily="18" charset="0"/>
              </a:rPr>
              <a:t>HĐ</a:t>
            </a:r>
            <a:r>
              <a:rPr lang="vi-VN" smtClean="0">
                <a:solidFill>
                  <a:srgbClr val="000066"/>
                </a:solidFill>
                <a:latin typeface="Times New Roman" pitchFamily="18" charset="0"/>
                <a:cs typeface="Times New Roman" pitchFamily="18" charset="0"/>
              </a:rPr>
              <a:t>4</a:t>
            </a:r>
            <a:r>
              <a:rPr lang="vi-VN">
                <a:solidFill>
                  <a:srgbClr val="000066"/>
                </a:solidFill>
                <a:latin typeface="Times New Roman" pitchFamily="18" charset="0"/>
                <a:cs typeface="Times New Roman" pitchFamily="18" charset="0"/>
              </a:rPr>
              <a:t>: Chế tạo sản phẩm theo phương án thiết kế đã đuợc lựa chọn; thử nghiệm và đánh giá trong quá trình chế tạo.</a:t>
            </a:r>
          </a:p>
        </p:txBody>
      </p:sp>
      <p:sp>
        <p:nvSpPr>
          <p:cNvPr id="12" name="Rectangle 11"/>
          <p:cNvSpPr/>
          <p:nvPr/>
        </p:nvSpPr>
        <p:spPr>
          <a:xfrm>
            <a:off x="4879411" y="4761248"/>
            <a:ext cx="4069832" cy="900000"/>
          </a:xfrm>
          <a:prstGeom prst="rect">
            <a:avLst/>
          </a:prstGeom>
          <a:solidFill>
            <a:srgbClr val="DDDDDD"/>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mtClean="0">
                <a:solidFill>
                  <a:srgbClr val="000066"/>
                </a:solidFill>
                <a:latin typeface="Times New Roman" pitchFamily="18" charset="0"/>
                <a:cs typeface="Times New Roman" pitchFamily="18" charset="0"/>
              </a:rPr>
              <a:t>HĐ5</a:t>
            </a:r>
            <a:r>
              <a:rPr lang="vi-VN" smtClean="0">
                <a:solidFill>
                  <a:srgbClr val="000066"/>
                </a:solidFill>
                <a:latin typeface="Times New Roman" pitchFamily="18" charset="0"/>
                <a:cs typeface="Times New Roman" pitchFamily="18" charset="0"/>
              </a:rPr>
              <a:t>: </a:t>
            </a:r>
            <a:r>
              <a:rPr lang="vi-VN">
                <a:solidFill>
                  <a:srgbClr val="000066"/>
                </a:solidFill>
                <a:latin typeface="Times New Roman" pitchFamily="18" charset="0"/>
                <a:cs typeface="Times New Roman" pitchFamily="18" charset="0"/>
              </a:rPr>
              <a:t>Trình bày và thảo luận về sản phẩm đã chế tạo; điều chỉnh, hoàn thiện thiết kế ban đầu.</a:t>
            </a:r>
          </a:p>
        </p:txBody>
      </p:sp>
      <p:sp>
        <p:nvSpPr>
          <p:cNvPr id="5" name="Curved Down Arrow 4"/>
          <p:cNvSpPr/>
          <p:nvPr/>
        </p:nvSpPr>
        <p:spPr>
          <a:xfrm rot="1944826">
            <a:off x="388866" y="969232"/>
            <a:ext cx="360040" cy="238283"/>
          </a:xfrm>
          <a:prstGeom prst="curvedDownArrow">
            <a:avLst/>
          </a:prstGeom>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6" name="Straight Arrow Connector 5"/>
          <p:cNvCxnSpPr/>
          <p:nvPr/>
        </p:nvCxnSpPr>
        <p:spPr>
          <a:xfrm>
            <a:off x="2483768" y="2709836"/>
            <a:ext cx="0" cy="36682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660232" y="3223762"/>
            <a:ext cx="0" cy="28800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726904" y="4491064"/>
            <a:ext cx="0" cy="28800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Freeform 8"/>
          <p:cNvSpPr/>
          <p:nvPr/>
        </p:nvSpPr>
        <p:spPr>
          <a:xfrm>
            <a:off x="2558604" y="2514600"/>
            <a:ext cx="2301428" cy="2528888"/>
          </a:xfrm>
          <a:custGeom>
            <a:avLst/>
            <a:gdLst>
              <a:gd name="connsiteX0" fmla="*/ 0 w 2443162"/>
              <a:gd name="connsiteY0" fmla="*/ 2071688 h 2528888"/>
              <a:gd name="connsiteX1" fmla="*/ 0 w 2443162"/>
              <a:gd name="connsiteY1" fmla="*/ 2528888 h 2528888"/>
              <a:gd name="connsiteX2" fmla="*/ 1985962 w 2443162"/>
              <a:gd name="connsiteY2" fmla="*/ 2528888 h 2528888"/>
              <a:gd name="connsiteX3" fmla="*/ 1985962 w 2443162"/>
              <a:gd name="connsiteY3" fmla="*/ 0 h 2528888"/>
              <a:gd name="connsiteX4" fmla="*/ 2443162 w 2443162"/>
              <a:gd name="connsiteY4" fmla="*/ 0 h 2528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162" h="2528888">
                <a:moveTo>
                  <a:pt x="0" y="2071688"/>
                </a:moveTo>
                <a:lnTo>
                  <a:pt x="0" y="2528888"/>
                </a:lnTo>
                <a:lnTo>
                  <a:pt x="1985962" y="2528888"/>
                </a:lnTo>
                <a:lnTo>
                  <a:pt x="1985962" y="0"/>
                </a:lnTo>
                <a:lnTo>
                  <a:pt x="2443162" y="0"/>
                </a:lnTo>
              </a:path>
            </a:pathLst>
          </a:cu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01327513"/>
      </p:ext>
    </p:extLst>
  </p:cSld>
  <p:clrMapOvr>
    <a:masterClrMapping/>
  </p:clrMapOvr>
  <p:transition spd="slow">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43</a:t>
            </a:fld>
            <a:endParaRPr lang="en-US" sz="1400" b="1">
              <a:solidFill>
                <a:prstClr val="black"/>
              </a:solidFill>
              <a:cs typeface="Times New Roman" pitchFamily="18" charset="0"/>
            </a:endParaRPr>
          </a:p>
        </p:txBody>
      </p:sp>
      <p:sp>
        <p:nvSpPr>
          <p:cNvPr id="18" name="Frame 17"/>
          <p:cNvSpPr/>
          <p:nvPr/>
        </p:nvSpPr>
        <p:spPr>
          <a:xfrm>
            <a:off x="8417600" y="6442532"/>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3" name="Rectangle 22"/>
          <p:cNvSpPr/>
          <p:nvPr/>
        </p:nvSpPr>
        <p:spPr>
          <a:xfrm>
            <a:off x="568696" y="992060"/>
            <a:ext cx="3121862" cy="489674"/>
          </a:xfrm>
          <a:prstGeom prst="rect">
            <a:avLst/>
          </a:prstGeom>
          <a:gradFill flip="none" rotWithShape="1">
            <a:gsLst>
              <a:gs pos="0">
                <a:schemeClr val="accent1">
                  <a:lumMod val="20000"/>
                  <a:lumOff val="80000"/>
                </a:schemeClr>
              </a:gs>
              <a:gs pos="51000">
                <a:schemeClr val="bg1">
                  <a:shade val="67500"/>
                  <a:satMod val="115000"/>
                  <a:lumMod val="79000"/>
                  <a:lumOff val="21000"/>
                </a:schemeClr>
              </a:gs>
              <a:gs pos="100000">
                <a:schemeClr val="bg1">
                  <a:shade val="100000"/>
                  <a:satMod val="115000"/>
                </a:schemeClr>
              </a:gs>
            </a:gsLst>
            <a:lin ang="54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b="1" smtClean="0">
                <a:solidFill>
                  <a:srgbClr val="000066"/>
                </a:solidFill>
                <a:latin typeface="Times New Roman" pitchFamily="18" charset="0"/>
                <a:cs typeface="Times New Roman" pitchFamily="18" charset="0"/>
              </a:rPr>
              <a:t>ĐÁNH GIÁ BÀI DẠY STEM </a:t>
            </a:r>
            <a:endParaRPr lang="vi-VN" b="1">
              <a:solidFill>
                <a:srgbClr val="000066"/>
              </a:solidFill>
              <a:latin typeface="Times New Roman" pitchFamily="18" charset="0"/>
              <a:cs typeface="Times New Roman" pitchFamily="18" charset="0"/>
            </a:endParaRPr>
          </a:p>
        </p:txBody>
      </p:sp>
      <p:sp>
        <p:nvSpPr>
          <p:cNvPr id="24" name="Rectangle 23"/>
          <p:cNvSpPr/>
          <p:nvPr/>
        </p:nvSpPr>
        <p:spPr>
          <a:xfrm>
            <a:off x="4528224" y="980728"/>
            <a:ext cx="4206514" cy="489600"/>
          </a:xfrm>
          <a:prstGeom prst="rect">
            <a:avLst/>
          </a:prstGeom>
          <a:gradFill flip="none" rotWithShape="1">
            <a:gsLst>
              <a:gs pos="0">
                <a:schemeClr val="accent1">
                  <a:lumMod val="20000"/>
                  <a:lumOff val="80000"/>
                </a:schemeClr>
              </a:gs>
              <a:gs pos="51000">
                <a:schemeClr val="bg1">
                  <a:shade val="67500"/>
                  <a:satMod val="115000"/>
                  <a:lumMod val="79000"/>
                  <a:lumOff val="21000"/>
                </a:schemeClr>
              </a:gs>
              <a:gs pos="100000">
                <a:schemeClr val="bg1">
                  <a:shade val="100000"/>
                  <a:satMod val="115000"/>
                </a:schemeClr>
              </a:gs>
            </a:gsLst>
            <a:lin ang="5400000" scaled="1"/>
            <a:tileRect/>
          </a:gra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750" b="1" smtClean="0">
                <a:solidFill>
                  <a:srgbClr val="000066"/>
                </a:solidFill>
                <a:latin typeface="Times New Roman" pitchFamily="18" charset="0"/>
                <a:cs typeface="Times New Roman" pitchFamily="18" charset="0"/>
              </a:rPr>
              <a:t>ĐÁNH GIÁ KẾT QUẢ HỌC TẬP STEM</a:t>
            </a:r>
            <a:endParaRPr lang="en-US" sz="1750" b="1">
              <a:solidFill>
                <a:srgbClr val="000066"/>
              </a:solidFill>
            </a:endParaRPr>
          </a:p>
        </p:txBody>
      </p:sp>
      <p:sp>
        <p:nvSpPr>
          <p:cNvPr id="25" name="Rectangle 24"/>
          <p:cNvSpPr/>
          <p:nvPr/>
        </p:nvSpPr>
        <p:spPr>
          <a:xfrm>
            <a:off x="568696" y="1632837"/>
            <a:ext cx="3121862" cy="821064"/>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Khái quát về đánh giá bài dạy STEM</a:t>
            </a:r>
          </a:p>
        </p:txBody>
      </p:sp>
      <p:sp>
        <p:nvSpPr>
          <p:cNvPr id="29" name="Rectangle 28"/>
          <p:cNvSpPr/>
          <p:nvPr/>
        </p:nvSpPr>
        <p:spPr>
          <a:xfrm>
            <a:off x="568696" y="2636912"/>
            <a:ext cx="3121862" cy="1220634"/>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r>
              <a:rPr lang="vi-VN" sz="2000">
                <a:solidFill>
                  <a:srgbClr val="000066"/>
                </a:solidFill>
                <a:latin typeface="Times New Roman" pitchFamily="18" charset="0"/>
                <a:cs typeface="Times New Roman" pitchFamily="18" charset="0"/>
              </a:rPr>
              <a:t>Một số định hướng đánh giá bài dạy STEM theo Công văn số </a:t>
            </a:r>
            <a:r>
              <a:rPr lang="vi-VN">
                <a:solidFill>
                  <a:srgbClr val="000066"/>
                </a:solidFill>
                <a:latin typeface="Times New Roman" pitchFamily="18" charset="0"/>
                <a:cs typeface="Times New Roman" pitchFamily="18" charset="0"/>
              </a:rPr>
              <a:t>5555/BGDĐT- GDTrH</a:t>
            </a:r>
          </a:p>
        </p:txBody>
      </p:sp>
      <p:sp>
        <p:nvSpPr>
          <p:cNvPr id="30" name="Rectangle 29"/>
          <p:cNvSpPr/>
          <p:nvPr/>
        </p:nvSpPr>
        <p:spPr>
          <a:xfrm>
            <a:off x="810238" y="3951470"/>
            <a:ext cx="2880320" cy="936104"/>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Đánh giá kế hoạch và tài liệu dạy học bài dạy STEM</a:t>
            </a:r>
          </a:p>
        </p:txBody>
      </p:sp>
      <p:sp>
        <p:nvSpPr>
          <p:cNvPr id="31" name="Rectangle 30"/>
          <p:cNvSpPr/>
          <p:nvPr/>
        </p:nvSpPr>
        <p:spPr>
          <a:xfrm>
            <a:off x="810238" y="5027689"/>
            <a:ext cx="2880320" cy="1224000"/>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Tổ chức hoạt động học cho học sinh </a:t>
            </a:r>
            <a:r>
              <a:rPr lang="en-US" sz="2000" smtClean="0">
                <a:solidFill>
                  <a:srgbClr val="000066"/>
                </a:solidFill>
                <a:latin typeface="Times New Roman" pitchFamily="18" charset="0"/>
                <a:cs typeface="Times New Roman" pitchFamily="18" charset="0"/>
              </a:rPr>
              <a:t>và </a:t>
            </a:r>
            <a:r>
              <a:rPr lang="vi-VN" sz="2000">
                <a:solidFill>
                  <a:srgbClr val="000066"/>
                </a:solidFill>
                <a:latin typeface="Times New Roman" pitchFamily="18" charset="0"/>
                <a:cs typeface="Times New Roman" pitchFamily="18" charset="0"/>
              </a:rPr>
              <a:t>Hoạt động học của học sinh trong bài dạy STEM</a:t>
            </a:r>
          </a:p>
        </p:txBody>
      </p:sp>
      <p:sp>
        <p:nvSpPr>
          <p:cNvPr id="33" name="Rectangle 32"/>
          <p:cNvSpPr/>
          <p:nvPr/>
        </p:nvSpPr>
        <p:spPr>
          <a:xfrm>
            <a:off x="4541019" y="1632837"/>
            <a:ext cx="4154472" cy="504056"/>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Định hướng chung</a:t>
            </a:r>
          </a:p>
        </p:txBody>
      </p:sp>
      <p:sp>
        <p:nvSpPr>
          <p:cNvPr id="34" name="Rectangle 33"/>
          <p:cNvSpPr/>
          <p:nvPr/>
        </p:nvSpPr>
        <p:spPr>
          <a:xfrm>
            <a:off x="4541044" y="2241407"/>
            <a:ext cx="4154473" cy="540000"/>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smtClean="0">
                <a:solidFill>
                  <a:srgbClr val="000066"/>
                </a:solidFill>
                <a:latin typeface="Times New Roman" pitchFamily="18" charset="0"/>
                <a:cs typeface="Times New Roman" pitchFamily="18" charset="0"/>
              </a:rPr>
              <a:t>Đánh </a:t>
            </a:r>
            <a:r>
              <a:rPr lang="vi-VN" sz="2000">
                <a:solidFill>
                  <a:srgbClr val="000066"/>
                </a:solidFill>
                <a:latin typeface="Times New Roman" pitchFamily="18" charset="0"/>
                <a:cs typeface="Times New Roman" pitchFamily="18" charset="0"/>
              </a:rPr>
              <a:t>giá trong dạy học bài dạy STEM</a:t>
            </a:r>
          </a:p>
        </p:txBody>
      </p:sp>
      <p:sp>
        <p:nvSpPr>
          <p:cNvPr id="36" name="Rectangle 35"/>
          <p:cNvSpPr/>
          <p:nvPr/>
        </p:nvSpPr>
        <p:spPr>
          <a:xfrm>
            <a:off x="4768273" y="2928981"/>
            <a:ext cx="3927218" cy="710612"/>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Định hướng về hình thức đánh </a:t>
            </a:r>
            <a:r>
              <a:rPr lang="vi-VN" sz="2000" smtClean="0">
                <a:solidFill>
                  <a:srgbClr val="000066"/>
                </a:solidFill>
                <a:latin typeface="Times New Roman" pitchFamily="18" charset="0"/>
                <a:cs typeface="Times New Roman" pitchFamily="18" charset="0"/>
              </a:rPr>
              <a:t>giá</a:t>
            </a:r>
            <a:r>
              <a:rPr lang="en-US" sz="2000" smtClean="0">
                <a:solidFill>
                  <a:srgbClr val="000066"/>
                </a:solidFill>
                <a:latin typeface="Times New Roman" pitchFamily="18" charset="0"/>
                <a:cs typeface="Times New Roman" pitchFamily="18" charset="0"/>
              </a:rPr>
              <a:t>, </a:t>
            </a:r>
            <a:r>
              <a:rPr lang="vi-VN" sz="2000" smtClean="0">
                <a:solidFill>
                  <a:srgbClr val="000066"/>
                </a:solidFill>
                <a:latin typeface="Times New Roman" pitchFamily="18" charset="0"/>
                <a:cs typeface="Times New Roman" pitchFamily="18" charset="0"/>
              </a:rPr>
              <a:t>phương </a:t>
            </a:r>
            <a:r>
              <a:rPr lang="vi-VN" sz="2000">
                <a:solidFill>
                  <a:srgbClr val="000066"/>
                </a:solidFill>
                <a:latin typeface="Times New Roman" pitchFamily="18" charset="0"/>
                <a:cs typeface="Times New Roman" pitchFamily="18" charset="0"/>
              </a:rPr>
              <a:t>pháp và công cụ đánh giá</a:t>
            </a:r>
          </a:p>
        </p:txBody>
      </p:sp>
      <p:sp>
        <p:nvSpPr>
          <p:cNvPr id="37" name="Rectangle 36"/>
          <p:cNvSpPr/>
          <p:nvPr/>
        </p:nvSpPr>
        <p:spPr>
          <a:xfrm>
            <a:off x="4768295" y="3750215"/>
            <a:ext cx="3927217" cy="501213"/>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Một số công cụ đánh giá</a:t>
            </a:r>
          </a:p>
        </p:txBody>
      </p:sp>
      <p:sp>
        <p:nvSpPr>
          <p:cNvPr id="38" name="Rectangle 37"/>
          <p:cNvSpPr/>
          <p:nvPr/>
        </p:nvSpPr>
        <p:spPr>
          <a:xfrm>
            <a:off x="5002779" y="4364696"/>
            <a:ext cx="3678424" cy="719368"/>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Phiếu đánh giá theo tiêu chí (Rubric)</a:t>
            </a:r>
          </a:p>
        </p:txBody>
      </p:sp>
      <p:sp>
        <p:nvSpPr>
          <p:cNvPr id="39" name="Rectangle 38"/>
          <p:cNvSpPr/>
          <p:nvPr/>
        </p:nvSpPr>
        <p:spPr>
          <a:xfrm>
            <a:off x="5002779" y="5205941"/>
            <a:ext cx="3678424" cy="719368"/>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Hồ sơ học </a:t>
            </a:r>
            <a:r>
              <a:rPr lang="vi-VN" sz="2000" smtClean="0">
                <a:solidFill>
                  <a:srgbClr val="000066"/>
                </a:solidFill>
                <a:latin typeface="Times New Roman" pitchFamily="18" charset="0"/>
                <a:cs typeface="Times New Roman" pitchFamily="18" charset="0"/>
              </a:rPr>
              <a:t>tập</a:t>
            </a:r>
            <a:r>
              <a:rPr lang="en-US" sz="2000" smtClean="0">
                <a:solidFill>
                  <a:srgbClr val="000066"/>
                </a:solidFill>
                <a:latin typeface="Times New Roman" pitchFamily="18" charset="0"/>
                <a:cs typeface="Times New Roman" pitchFamily="18" charset="0"/>
              </a:rPr>
              <a:t> và s</a:t>
            </a:r>
            <a:r>
              <a:rPr lang="vi-VN" sz="2000" smtClean="0">
                <a:solidFill>
                  <a:srgbClr val="000066"/>
                </a:solidFill>
                <a:latin typeface="Times New Roman" pitchFamily="18" charset="0"/>
                <a:cs typeface="Times New Roman" pitchFamily="18" charset="0"/>
              </a:rPr>
              <a:t>ổ </a:t>
            </a:r>
            <a:r>
              <a:rPr lang="vi-VN" sz="2000">
                <a:solidFill>
                  <a:srgbClr val="000066"/>
                </a:solidFill>
                <a:latin typeface="Times New Roman" pitchFamily="18" charset="0"/>
                <a:cs typeface="Times New Roman" pitchFamily="18" charset="0"/>
              </a:rPr>
              <a:t>theo dõi của giáo viên</a:t>
            </a:r>
          </a:p>
        </p:txBody>
      </p:sp>
      <p:sp>
        <p:nvSpPr>
          <p:cNvPr id="15" name="Left Bracket 14"/>
          <p:cNvSpPr/>
          <p:nvPr/>
        </p:nvSpPr>
        <p:spPr>
          <a:xfrm>
            <a:off x="388678" y="1225528"/>
            <a:ext cx="180020" cy="1836000"/>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p:nvPr/>
        </p:nvCxnSpPr>
        <p:spPr>
          <a:xfrm>
            <a:off x="396104" y="2064885"/>
            <a:ext cx="18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Left Bracket 39"/>
          <p:cNvSpPr/>
          <p:nvPr/>
        </p:nvSpPr>
        <p:spPr>
          <a:xfrm>
            <a:off x="576106" y="4436685"/>
            <a:ext cx="234134" cy="1233025"/>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Left Bracket 40"/>
          <p:cNvSpPr/>
          <p:nvPr/>
        </p:nvSpPr>
        <p:spPr>
          <a:xfrm>
            <a:off x="388678" y="3573168"/>
            <a:ext cx="180020" cy="1368000"/>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Left Bracket 21"/>
          <p:cNvSpPr/>
          <p:nvPr/>
        </p:nvSpPr>
        <p:spPr>
          <a:xfrm>
            <a:off x="4355977" y="1234674"/>
            <a:ext cx="185042" cy="1188000"/>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p:cNvCxnSpPr/>
          <p:nvPr/>
        </p:nvCxnSpPr>
        <p:spPr>
          <a:xfrm>
            <a:off x="4376798" y="1913441"/>
            <a:ext cx="18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Left Bracket 26"/>
          <p:cNvSpPr/>
          <p:nvPr/>
        </p:nvSpPr>
        <p:spPr>
          <a:xfrm>
            <a:off x="4541019" y="3132713"/>
            <a:ext cx="227254" cy="73237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Left Bracket 27"/>
          <p:cNvSpPr/>
          <p:nvPr/>
        </p:nvSpPr>
        <p:spPr>
          <a:xfrm>
            <a:off x="4380486" y="2648509"/>
            <a:ext cx="143464" cy="962508"/>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eft Bracket 31"/>
          <p:cNvSpPr/>
          <p:nvPr/>
        </p:nvSpPr>
        <p:spPr>
          <a:xfrm>
            <a:off x="4761238" y="4741001"/>
            <a:ext cx="233606" cy="73237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Left Bracket 34"/>
          <p:cNvSpPr/>
          <p:nvPr/>
        </p:nvSpPr>
        <p:spPr>
          <a:xfrm>
            <a:off x="4556798" y="4049182"/>
            <a:ext cx="195309" cy="1034911"/>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2327615" y="59080"/>
            <a:ext cx="4723297" cy="489600"/>
          </a:xfrm>
          <a:prstGeom prst="rect">
            <a:avLst/>
          </a:prstGeom>
          <a:solidFill>
            <a:schemeClr val="bg1"/>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750" b="1" smtClean="0">
                <a:solidFill>
                  <a:srgbClr val="000066"/>
                </a:solidFill>
                <a:latin typeface="Times New Roman" pitchFamily="18" charset="0"/>
                <a:cs typeface="Times New Roman" pitchFamily="18" charset="0"/>
              </a:rPr>
              <a:t>ĐÁNH GIÁ TRONG  GIÁO DỤC STEM</a:t>
            </a:r>
            <a:endParaRPr lang="en-US" sz="1750" b="1">
              <a:solidFill>
                <a:srgbClr val="000066"/>
              </a:solidFill>
            </a:endParaRPr>
          </a:p>
        </p:txBody>
      </p:sp>
      <p:sp>
        <p:nvSpPr>
          <p:cNvPr id="5" name="Left Bracket 4"/>
          <p:cNvSpPr/>
          <p:nvPr/>
        </p:nvSpPr>
        <p:spPr>
          <a:xfrm rot="5400000">
            <a:off x="4518272" y="-1521273"/>
            <a:ext cx="216000" cy="4788000"/>
          </a:xfrm>
          <a:prstGeom prst="leftBracket">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Connector 7"/>
          <p:cNvCxnSpPr/>
          <p:nvPr/>
        </p:nvCxnSpPr>
        <p:spPr>
          <a:xfrm>
            <a:off x="4644008" y="551645"/>
            <a:ext cx="0" cy="2131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93769"/>
      </p:ext>
    </p:extLst>
  </p:cSld>
  <p:clrMapOvr>
    <a:masterClrMapping/>
  </p:clrMapOvr>
  <p:transition spd="slow">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44</a:t>
            </a:fld>
            <a:endParaRPr lang="en-US" sz="1400" b="1">
              <a:solidFill>
                <a:prstClr val="black"/>
              </a:solidFill>
              <a:cs typeface="Times New Roman" pitchFamily="18" charset="0"/>
            </a:endParaRPr>
          </a:p>
        </p:txBody>
      </p:sp>
      <p:sp>
        <p:nvSpPr>
          <p:cNvPr id="24" name="Rectangle 23"/>
          <p:cNvSpPr/>
          <p:nvPr/>
        </p:nvSpPr>
        <p:spPr>
          <a:xfrm>
            <a:off x="2387431" y="1484784"/>
            <a:ext cx="4977458" cy="489600"/>
          </a:xfrm>
          <a:prstGeom prst="rect">
            <a:avLst/>
          </a:prstGeom>
          <a:solidFill>
            <a:schemeClr val="bg1"/>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750" b="1" smtClean="0">
                <a:solidFill>
                  <a:srgbClr val="000066"/>
                </a:solidFill>
                <a:latin typeface="Times New Roman" pitchFamily="18" charset="0"/>
                <a:cs typeface="Times New Roman" pitchFamily="18" charset="0"/>
              </a:rPr>
              <a:t>2.3.2. ĐÁNH GIÁ KẾT QUẢ HỌC TẬP STEM</a:t>
            </a:r>
            <a:endParaRPr lang="en-US" sz="1750" b="1">
              <a:solidFill>
                <a:srgbClr val="000066"/>
              </a:solidFill>
            </a:endParaRPr>
          </a:p>
        </p:txBody>
      </p:sp>
      <p:sp>
        <p:nvSpPr>
          <p:cNvPr id="33" name="Rectangle 32"/>
          <p:cNvSpPr/>
          <p:nvPr/>
        </p:nvSpPr>
        <p:spPr>
          <a:xfrm>
            <a:off x="336216" y="2403519"/>
            <a:ext cx="2479018" cy="504056"/>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srgbClr val="000066"/>
                </a:solidFill>
                <a:latin typeface="Times New Roman" pitchFamily="18" charset="0"/>
                <a:cs typeface="Times New Roman" pitchFamily="18" charset="0"/>
              </a:rPr>
              <a:t>Định hướng chung</a:t>
            </a:r>
          </a:p>
        </p:txBody>
      </p:sp>
      <p:sp>
        <p:nvSpPr>
          <p:cNvPr id="34" name="Rectangle 33"/>
          <p:cNvSpPr/>
          <p:nvPr/>
        </p:nvSpPr>
        <p:spPr>
          <a:xfrm>
            <a:off x="4410046" y="2403519"/>
            <a:ext cx="4377867" cy="540000"/>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smtClean="0">
                <a:solidFill>
                  <a:srgbClr val="000066"/>
                </a:solidFill>
                <a:latin typeface="Times New Roman" pitchFamily="18" charset="0"/>
                <a:cs typeface="Times New Roman" pitchFamily="18" charset="0"/>
              </a:rPr>
              <a:t>Đánh </a:t>
            </a:r>
            <a:r>
              <a:rPr lang="vi-VN" sz="2000">
                <a:solidFill>
                  <a:srgbClr val="000066"/>
                </a:solidFill>
                <a:latin typeface="Times New Roman" pitchFamily="18" charset="0"/>
                <a:cs typeface="Times New Roman" pitchFamily="18" charset="0"/>
              </a:rPr>
              <a:t>giá trong dạy học bài dạy STEM</a:t>
            </a:r>
          </a:p>
        </p:txBody>
      </p:sp>
      <p:sp>
        <p:nvSpPr>
          <p:cNvPr id="36" name="Rectangle 35"/>
          <p:cNvSpPr/>
          <p:nvPr/>
        </p:nvSpPr>
        <p:spPr>
          <a:xfrm>
            <a:off x="1696327" y="3402466"/>
            <a:ext cx="3927218" cy="710612"/>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vi-VN" sz="2000">
                <a:solidFill>
                  <a:srgbClr val="000066"/>
                </a:solidFill>
                <a:latin typeface="Times New Roman" pitchFamily="18" charset="0"/>
                <a:cs typeface="Times New Roman" pitchFamily="18" charset="0"/>
              </a:rPr>
              <a:t>Định hướng về hình thức đánh </a:t>
            </a:r>
            <a:r>
              <a:rPr lang="vi-VN" sz="2000" smtClean="0">
                <a:solidFill>
                  <a:srgbClr val="000066"/>
                </a:solidFill>
                <a:latin typeface="Times New Roman" pitchFamily="18" charset="0"/>
                <a:cs typeface="Times New Roman" pitchFamily="18" charset="0"/>
              </a:rPr>
              <a:t>giá</a:t>
            </a:r>
            <a:r>
              <a:rPr lang="en-US" sz="2000" smtClean="0">
                <a:solidFill>
                  <a:srgbClr val="000066"/>
                </a:solidFill>
                <a:latin typeface="Times New Roman" pitchFamily="18" charset="0"/>
                <a:cs typeface="Times New Roman" pitchFamily="18" charset="0"/>
              </a:rPr>
              <a:t>, </a:t>
            </a:r>
            <a:r>
              <a:rPr lang="vi-VN" sz="2000" smtClean="0">
                <a:solidFill>
                  <a:srgbClr val="000066"/>
                </a:solidFill>
                <a:latin typeface="Times New Roman" pitchFamily="18" charset="0"/>
                <a:cs typeface="Times New Roman" pitchFamily="18" charset="0"/>
              </a:rPr>
              <a:t>phương </a:t>
            </a:r>
            <a:r>
              <a:rPr lang="vi-VN" sz="2000">
                <a:solidFill>
                  <a:srgbClr val="000066"/>
                </a:solidFill>
                <a:latin typeface="Times New Roman" pitchFamily="18" charset="0"/>
                <a:cs typeface="Times New Roman" pitchFamily="18" charset="0"/>
              </a:rPr>
              <a:t>pháp và công cụ đánh giá</a:t>
            </a:r>
          </a:p>
        </p:txBody>
      </p:sp>
      <p:sp>
        <p:nvSpPr>
          <p:cNvPr id="37" name="Rectangle 36"/>
          <p:cNvSpPr/>
          <p:nvPr/>
        </p:nvSpPr>
        <p:spPr>
          <a:xfrm>
            <a:off x="5950882" y="3411631"/>
            <a:ext cx="2828063" cy="501213"/>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srgbClr val="000066"/>
                </a:solidFill>
                <a:latin typeface="Times New Roman" pitchFamily="18" charset="0"/>
                <a:cs typeface="Times New Roman" pitchFamily="18" charset="0"/>
              </a:rPr>
              <a:t>Một số công cụ đánh giá</a:t>
            </a:r>
          </a:p>
        </p:txBody>
      </p:sp>
      <p:sp>
        <p:nvSpPr>
          <p:cNvPr id="38" name="Rectangle 37"/>
          <p:cNvSpPr/>
          <p:nvPr/>
        </p:nvSpPr>
        <p:spPr>
          <a:xfrm>
            <a:off x="2606259" y="5031209"/>
            <a:ext cx="2430952" cy="719368"/>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srgbClr val="000066"/>
                </a:solidFill>
                <a:latin typeface="Times New Roman" pitchFamily="18" charset="0"/>
                <a:cs typeface="Times New Roman" pitchFamily="18" charset="0"/>
              </a:rPr>
              <a:t>Phiếu đánh giá </a:t>
            </a:r>
            <a:endParaRPr lang="en-US" sz="2000" smtClean="0">
              <a:solidFill>
                <a:srgbClr val="000066"/>
              </a:solidFill>
              <a:latin typeface="Times New Roman" pitchFamily="18" charset="0"/>
              <a:cs typeface="Times New Roman" pitchFamily="18" charset="0"/>
            </a:endParaRPr>
          </a:p>
          <a:p>
            <a:pPr algn="ctr"/>
            <a:r>
              <a:rPr lang="vi-VN" sz="2000" smtClean="0">
                <a:solidFill>
                  <a:srgbClr val="000066"/>
                </a:solidFill>
                <a:latin typeface="Times New Roman" pitchFamily="18" charset="0"/>
                <a:cs typeface="Times New Roman" pitchFamily="18" charset="0"/>
              </a:rPr>
              <a:t>theo </a:t>
            </a:r>
            <a:r>
              <a:rPr lang="vi-VN" sz="2000">
                <a:solidFill>
                  <a:srgbClr val="000066"/>
                </a:solidFill>
                <a:latin typeface="Times New Roman" pitchFamily="18" charset="0"/>
                <a:cs typeface="Times New Roman" pitchFamily="18" charset="0"/>
              </a:rPr>
              <a:t>tiêu chí (Rubric)</a:t>
            </a:r>
          </a:p>
        </p:txBody>
      </p:sp>
      <p:sp>
        <p:nvSpPr>
          <p:cNvPr id="39" name="Rectangle 38"/>
          <p:cNvSpPr/>
          <p:nvPr/>
        </p:nvSpPr>
        <p:spPr>
          <a:xfrm>
            <a:off x="7068863" y="5031209"/>
            <a:ext cx="1723627" cy="738132"/>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S</a:t>
            </a:r>
            <a:r>
              <a:rPr lang="vi-VN" sz="2000" smtClean="0">
                <a:solidFill>
                  <a:srgbClr val="000066"/>
                </a:solidFill>
                <a:latin typeface="Times New Roman" pitchFamily="18" charset="0"/>
                <a:cs typeface="Times New Roman" pitchFamily="18" charset="0"/>
              </a:rPr>
              <a:t>ổ </a:t>
            </a:r>
            <a:r>
              <a:rPr lang="vi-VN" sz="2000">
                <a:solidFill>
                  <a:srgbClr val="000066"/>
                </a:solidFill>
                <a:latin typeface="Times New Roman" pitchFamily="18" charset="0"/>
                <a:cs typeface="Times New Roman" pitchFamily="18" charset="0"/>
              </a:rPr>
              <a:t>theo dõi </a:t>
            </a:r>
            <a:endParaRPr lang="en-US" sz="2000" smtClean="0">
              <a:solidFill>
                <a:srgbClr val="000066"/>
              </a:solidFill>
              <a:latin typeface="Times New Roman" pitchFamily="18" charset="0"/>
              <a:cs typeface="Times New Roman" pitchFamily="18" charset="0"/>
            </a:endParaRPr>
          </a:p>
          <a:p>
            <a:pPr algn="ctr"/>
            <a:r>
              <a:rPr lang="vi-VN" sz="2000" smtClean="0">
                <a:solidFill>
                  <a:srgbClr val="000066"/>
                </a:solidFill>
                <a:latin typeface="Times New Roman" pitchFamily="18" charset="0"/>
                <a:cs typeface="Times New Roman" pitchFamily="18" charset="0"/>
              </a:rPr>
              <a:t>của </a:t>
            </a:r>
            <a:r>
              <a:rPr lang="vi-VN" sz="2000">
                <a:solidFill>
                  <a:srgbClr val="000066"/>
                </a:solidFill>
                <a:latin typeface="Times New Roman" pitchFamily="18" charset="0"/>
                <a:cs typeface="Times New Roman" pitchFamily="18" charset="0"/>
              </a:rPr>
              <a:t>giáo viên</a:t>
            </a:r>
          </a:p>
        </p:txBody>
      </p:sp>
      <p:sp>
        <p:nvSpPr>
          <p:cNvPr id="22" name="Left Bracket 21"/>
          <p:cNvSpPr/>
          <p:nvPr/>
        </p:nvSpPr>
        <p:spPr>
          <a:xfrm rot="5400000">
            <a:off x="5213333" y="1552120"/>
            <a:ext cx="185042" cy="3515699"/>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 name="Left Bracket 4"/>
          <p:cNvSpPr/>
          <p:nvPr/>
        </p:nvSpPr>
        <p:spPr>
          <a:xfrm rot="5400000">
            <a:off x="4273672" y="-98482"/>
            <a:ext cx="216000" cy="4788000"/>
          </a:xfrm>
          <a:prstGeom prst="leftBracket">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8" name="Straight Connector 7"/>
          <p:cNvCxnSpPr/>
          <p:nvPr/>
        </p:nvCxnSpPr>
        <p:spPr>
          <a:xfrm>
            <a:off x="4399408" y="1974385"/>
            <a:ext cx="0" cy="2131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a:stCxn id="22" idx="1"/>
          </p:cNvCxnSpPr>
          <p:nvPr/>
        </p:nvCxnSpPr>
        <p:spPr>
          <a:xfrm flipV="1">
            <a:off x="5305854" y="2943571"/>
            <a:ext cx="0" cy="273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138910" y="5031209"/>
            <a:ext cx="1821476" cy="432048"/>
          </a:xfrm>
          <a:prstGeom prst="rect">
            <a:avLst/>
          </a:prstGeom>
          <a:solidFill>
            <a:schemeClr val="bg1"/>
          </a:solidFill>
          <a:ln>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2000">
                <a:solidFill>
                  <a:srgbClr val="000066"/>
                </a:solidFill>
                <a:latin typeface="Times New Roman" pitchFamily="18" charset="0"/>
                <a:cs typeface="Times New Roman" pitchFamily="18" charset="0"/>
              </a:rPr>
              <a:t>Hồ sơ học </a:t>
            </a:r>
            <a:r>
              <a:rPr lang="vi-VN" sz="2000" smtClean="0">
                <a:solidFill>
                  <a:srgbClr val="000066"/>
                </a:solidFill>
                <a:latin typeface="Times New Roman" pitchFamily="18" charset="0"/>
                <a:cs typeface="Times New Roman" pitchFamily="18" charset="0"/>
              </a:rPr>
              <a:t>tập</a:t>
            </a:r>
            <a:r>
              <a:rPr lang="en-US" sz="2000" smtClean="0">
                <a:solidFill>
                  <a:srgbClr val="000066"/>
                </a:solidFill>
                <a:latin typeface="Times New Roman" pitchFamily="18" charset="0"/>
                <a:cs typeface="Times New Roman" pitchFamily="18" charset="0"/>
              </a:rPr>
              <a:t> </a:t>
            </a:r>
            <a:endParaRPr lang="vi-VN" sz="2000">
              <a:solidFill>
                <a:srgbClr val="000066"/>
              </a:solidFill>
              <a:latin typeface="Times New Roman" pitchFamily="18" charset="0"/>
              <a:cs typeface="Times New Roman" pitchFamily="18" charset="0"/>
            </a:endParaRPr>
          </a:p>
        </p:txBody>
      </p:sp>
      <p:sp>
        <p:nvSpPr>
          <p:cNvPr id="46" name="Left Bracket 45"/>
          <p:cNvSpPr/>
          <p:nvPr/>
        </p:nvSpPr>
        <p:spPr>
          <a:xfrm rot="5400000">
            <a:off x="5657248" y="2750978"/>
            <a:ext cx="316607" cy="4230245"/>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9" name="Straight Connector 8"/>
          <p:cNvCxnSpPr>
            <a:stCxn id="46" idx="1"/>
          </p:cNvCxnSpPr>
          <p:nvPr/>
        </p:nvCxnSpPr>
        <p:spPr>
          <a:xfrm>
            <a:off x="5815525" y="4707775"/>
            <a:ext cx="0" cy="3166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199608" y="3912865"/>
            <a:ext cx="864096" cy="7949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08083" y="15940"/>
            <a:ext cx="8964487" cy="461665"/>
          </a:xfrm>
          <a:prstGeom prst="rect">
            <a:avLst/>
          </a:prstGeom>
        </p:spPr>
        <p:txBody>
          <a:bodyPr wrap="square">
            <a:spAutoFit/>
          </a:bodyPr>
          <a:lstStyle/>
          <a:p>
            <a:pPr algn="ctr"/>
            <a:r>
              <a:rPr lang="vi-VN" sz="2400" b="1" smtClean="0">
                <a:latin typeface="+mj-lt"/>
                <a:cs typeface="Times New Roman" pitchFamily="18" charset="0"/>
              </a:rPr>
              <a:t>GIÁO DỤC STEM TRONG </a:t>
            </a:r>
            <a:r>
              <a:rPr lang="en-US" sz="2400" b="1" smtClean="0">
                <a:latin typeface="Times New Roman" pitchFamily="18" charset="0"/>
                <a:cs typeface="Times New Roman" pitchFamily="18" charset="0"/>
              </a:rPr>
              <a:t>CHƯƠNG TRÌNH GDPT </a:t>
            </a:r>
            <a:r>
              <a:rPr lang="vi-VN" sz="2400" b="1" smtClean="0">
                <a:latin typeface="Times New Roman" pitchFamily="18" charset="0"/>
                <a:cs typeface="Times New Roman" pitchFamily="18" charset="0"/>
              </a:rPr>
              <a:t> </a:t>
            </a:r>
            <a:endParaRPr lang="en-US" sz="2400">
              <a:latin typeface="Times New Roman" pitchFamily="18" charset="0"/>
              <a:cs typeface="Times New Roman" pitchFamily="18" charset="0"/>
            </a:endParaRPr>
          </a:p>
        </p:txBody>
      </p:sp>
      <p:sp>
        <p:nvSpPr>
          <p:cNvPr id="48" name="Rectangle 47"/>
          <p:cNvSpPr/>
          <p:nvPr/>
        </p:nvSpPr>
        <p:spPr>
          <a:xfrm>
            <a:off x="108073" y="476674"/>
            <a:ext cx="8964488" cy="904863"/>
          </a:xfrm>
          <a:prstGeom prst="rect">
            <a:avLst/>
          </a:prstGeom>
        </p:spPr>
        <p:txBody>
          <a:bodyPr wrap="square">
            <a:spAutoFit/>
          </a:bodyPr>
          <a:lstStyle/>
          <a:p>
            <a:pPr algn="ctr">
              <a:lnSpc>
                <a:spcPct val="120000"/>
              </a:lnSpc>
            </a:pPr>
            <a:r>
              <a:rPr lang="vi-VN" sz="2000" b="1">
                <a:latin typeface="+mj-lt"/>
              </a:rPr>
              <a:t>CHƯƠNG </a:t>
            </a:r>
            <a:r>
              <a:rPr lang="en-US" sz="2000" b="1">
                <a:latin typeface="+mj-lt"/>
              </a:rPr>
              <a:t>2: </a:t>
            </a:r>
            <a:r>
              <a:rPr lang="vi-VN" sz="2000" b="1">
                <a:latin typeface="+mj-lt"/>
              </a:rPr>
              <a:t>XÂY DỰNG VÀ THỰC HIỆN BÀI DẠY </a:t>
            </a:r>
            <a:r>
              <a:rPr lang="en-US" sz="2000" b="1" smtClean="0">
                <a:latin typeface="Times New Roman" pitchFamily="18" charset="0"/>
                <a:cs typeface="Times New Roman" pitchFamily="18" charset="0"/>
              </a:rPr>
              <a:t>STEM</a:t>
            </a:r>
          </a:p>
          <a:p>
            <a:pPr algn="just">
              <a:lnSpc>
                <a:spcPct val="120000"/>
              </a:lnSpc>
            </a:pPr>
            <a:r>
              <a:rPr lang="en-US" sz="2400" b="1" smtClean="0">
                <a:solidFill>
                  <a:srgbClr val="000066"/>
                </a:solidFill>
                <a:latin typeface="Times New Roman" pitchFamily="18" charset="0"/>
                <a:cs typeface="Times New Roman" pitchFamily="18" charset="0"/>
              </a:rPr>
              <a:t>2.4. Đánh giá kết quả học tập STEM</a:t>
            </a:r>
            <a:endParaRPr lang="en-US" sz="2400" b="1">
              <a:latin typeface="Times New Roman" pitchFamily="18" charset="0"/>
              <a:cs typeface="Times New Roman" pitchFamily="18" charset="0"/>
            </a:endParaRPr>
          </a:p>
        </p:txBody>
      </p:sp>
    </p:spTree>
    <p:extLst>
      <p:ext uri="{BB962C8B-B14F-4D97-AF65-F5344CB8AC3E}">
        <p14:creationId xmlns:p14="http://schemas.microsoft.com/office/powerpoint/2010/main" val="3589838307"/>
      </p:ext>
    </p:extLst>
  </p:cSld>
  <p:clrMapOvr>
    <a:masterClrMapping/>
  </p:clrMapOvr>
  <p:transition spd="slow">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45</a:t>
            </a:fld>
            <a:endParaRPr lang="en-US" sz="1400" b="1">
              <a:solidFill>
                <a:prstClr val="black"/>
              </a:solidFill>
              <a:cs typeface="Times New Roman" pitchFamily="18" charset="0"/>
            </a:endParaRPr>
          </a:p>
        </p:txBody>
      </p:sp>
      <p:sp>
        <p:nvSpPr>
          <p:cNvPr id="47" name="Rectangle 46"/>
          <p:cNvSpPr/>
          <p:nvPr/>
        </p:nvSpPr>
        <p:spPr>
          <a:xfrm>
            <a:off x="108083" y="15940"/>
            <a:ext cx="8964487" cy="369332"/>
          </a:xfrm>
          <a:prstGeom prst="rect">
            <a:avLst/>
          </a:prstGeom>
        </p:spPr>
        <p:txBody>
          <a:bodyPr wrap="square">
            <a:spAutoFit/>
          </a:bodyPr>
          <a:lstStyle/>
          <a:p>
            <a:pPr algn="ctr"/>
            <a:r>
              <a:rPr lang="vi-VN" b="1" smtClean="0">
                <a:solidFill>
                  <a:schemeClr val="bg1"/>
                </a:solidFill>
                <a:latin typeface="+mj-lt"/>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latin typeface="Times New Roman" pitchFamily="18" charset="0"/>
              <a:cs typeface="Times New Roman" pitchFamily="18" charset="0"/>
            </a:endParaRPr>
          </a:p>
        </p:txBody>
      </p:sp>
      <p:sp>
        <p:nvSpPr>
          <p:cNvPr id="48" name="Rectangle 47"/>
          <p:cNvSpPr/>
          <p:nvPr/>
        </p:nvSpPr>
        <p:spPr>
          <a:xfrm>
            <a:off x="108073" y="404664"/>
            <a:ext cx="8964488" cy="5780044"/>
          </a:xfrm>
          <a:prstGeom prst="rect">
            <a:avLst/>
          </a:prstGeom>
        </p:spPr>
        <p:txBody>
          <a:bodyPr wrap="square">
            <a:spAutoFit/>
          </a:bodyPr>
          <a:lstStyle/>
          <a:p>
            <a:pPr algn="ctr">
              <a:lnSpc>
                <a:spcPct val="120000"/>
              </a:lnSpc>
            </a:pPr>
            <a:r>
              <a:rPr lang="vi-VN" sz="2200" b="1">
                <a:latin typeface="+mj-lt"/>
              </a:rPr>
              <a:t>CHƯƠNG </a:t>
            </a:r>
            <a:r>
              <a:rPr lang="en-US" sz="2200" b="1"/>
              <a:t>2</a:t>
            </a:r>
            <a:r>
              <a:rPr lang="en-US" sz="2200" b="1">
                <a:latin typeface="+mj-lt"/>
              </a:rPr>
              <a:t>: </a:t>
            </a:r>
            <a:r>
              <a:rPr lang="vi-VN" sz="2200" b="1">
                <a:latin typeface="+mj-lt"/>
              </a:rPr>
              <a:t>XÂY DỰNG VÀ THỰC HIỆN BÀI DẠY </a:t>
            </a:r>
            <a:r>
              <a:rPr lang="en-US" sz="2200" b="1" smtClean="0">
                <a:cs typeface="Times New Roman" pitchFamily="18" charset="0"/>
              </a:rPr>
              <a:t>STEM</a:t>
            </a:r>
          </a:p>
          <a:p>
            <a:pPr algn="just">
              <a:lnSpc>
                <a:spcPct val="120000"/>
              </a:lnSpc>
            </a:pPr>
            <a:r>
              <a:rPr lang="en-US" sz="2200" b="1" smtClean="0">
                <a:solidFill>
                  <a:srgbClr val="000066"/>
                </a:solidFill>
                <a:cs typeface="Times New Roman" pitchFamily="18" charset="0"/>
              </a:rPr>
              <a:t>2.4. Đánh giá kết quả học tập STEM</a:t>
            </a:r>
          </a:p>
          <a:p>
            <a:pPr algn="just">
              <a:lnSpc>
                <a:spcPct val="120000"/>
              </a:lnSpc>
            </a:pPr>
            <a:r>
              <a:rPr lang="vi-VN" sz="2200" b="1" smtClean="0">
                <a:latin typeface="+mj-lt"/>
                <a:cs typeface="Times New Roman" pitchFamily="18" charset="0"/>
              </a:rPr>
              <a:t>2.4.1.</a:t>
            </a:r>
            <a:r>
              <a:rPr lang="en-US" sz="2200" b="1" smtClean="0">
                <a:latin typeface="+mj-lt"/>
                <a:cs typeface="Times New Roman" pitchFamily="18" charset="0"/>
              </a:rPr>
              <a:t> </a:t>
            </a:r>
            <a:r>
              <a:rPr lang="vi-VN" sz="2200" b="1" smtClean="0">
                <a:latin typeface="+mj-lt"/>
                <a:cs typeface="Times New Roman" pitchFamily="18" charset="0"/>
              </a:rPr>
              <a:t>Định </a:t>
            </a:r>
            <a:r>
              <a:rPr lang="vi-VN" sz="2200" b="1">
                <a:latin typeface="+mj-lt"/>
                <a:cs typeface="Times New Roman" pitchFamily="18" charset="0"/>
              </a:rPr>
              <a:t>hướng </a:t>
            </a:r>
            <a:r>
              <a:rPr lang="vi-VN" sz="2200" b="1" smtClean="0">
                <a:latin typeface="+mj-lt"/>
                <a:cs typeface="Times New Roman" pitchFamily="18" charset="0"/>
              </a:rPr>
              <a:t>chung</a:t>
            </a:r>
            <a:endParaRPr lang="en-US" sz="2200" b="1" smtClean="0">
              <a:latin typeface="+mj-lt"/>
              <a:cs typeface="Times New Roman" pitchFamily="18" charset="0"/>
            </a:endParaRPr>
          </a:p>
          <a:p>
            <a:pPr algn="just">
              <a:lnSpc>
                <a:spcPct val="120000"/>
              </a:lnSpc>
              <a:tabLst>
                <a:tab pos="357188" algn="l"/>
              </a:tabLst>
            </a:pPr>
            <a:r>
              <a:rPr lang="en-US" sz="2200" smtClean="0">
                <a:solidFill>
                  <a:srgbClr val="002060"/>
                </a:solidFill>
                <a:latin typeface="Times New Roman" pitchFamily="18" charset="0"/>
                <a:cs typeface="Arial" panose="020B0604020202020204" pitchFamily="34" charset="0"/>
                <a:sym typeface="Symbol"/>
              </a:rPr>
              <a:t>	Việc </a:t>
            </a:r>
            <a:r>
              <a:rPr lang="en-US" sz="2200">
                <a:solidFill>
                  <a:srgbClr val="002060"/>
                </a:solidFill>
                <a:latin typeface="Times New Roman" pitchFamily="18" charset="0"/>
                <a:cs typeface="Arial" panose="020B0604020202020204" pitchFamily="34" charset="0"/>
                <a:sym typeface="Symbol"/>
              </a:rPr>
              <a:t>đánh giá kết quả học tập của HS trong bài dạy STEM nói chung bám sát yêu cầu về hoạt động kiểm tra đánh giá theo định h</a:t>
            </a:r>
            <a:r>
              <a:rPr lang="vi-VN" sz="2200">
                <a:solidFill>
                  <a:srgbClr val="002060"/>
                </a:solidFill>
                <a:latin typeface="Times New Roman" pitchFamily="18" charset="0"/>
                <a:cs typeface="Arial" panose="020B0604020202020204" pitchFamily="34" charset="0"/>
                <a:sym typeface="Symbol"/>
              </a:rPr>
              <a:t>ư</a:t>
            </a:r>
            <a:r>
              <a:rPr lang="en-US" sz="2200">
                <a:solidFill>
                  <a:srgbClr val="002060"/>
                </a:solidFill>
                <a:latin typeface="Times New Roman" pitchFamily="18" charset="0"/>
                <a:cs typeface="Arial" panose="020B0604020202020204" pitchFamily="34" charset="0"/>
                <a:sym typeface="Symbol"/>
              </a:rPr>
              <a:t>ớng phát triển năng lực của Ch</a:t>
            </a:r>
            <a:r>
              <a:rPr lang="vi-VN" sz="2200">
                <a:solidFill>
                  <a:srgbClr val="002060"/>
                </a:solidFill>
                <a:latin typeface="Times New Roman" pitchFamily="18" charset="0"/>
                <a:cs typeface="Arial" panose="020B0604020202020204" pitchFamily="34" charset="0"/>
                <a:sym typeface="Symbol"/>
              </a:rPr>
              <a:t>ư</a:t>
            </a:r>
            <a:r>
              <a:rPr lang="en-US" sz="2200">
                <a:solidFill>
                  <a:srgbClr val="002060"/>
                </a:solidFill>
                <a:latin typeface="Times New Roman" pitchFamily="18" charset="0"/>
                <a:cs typeface="Arial" panose="020B0604020202020204" pitchFamily="34" charset="0"/>
                <a:sym typeface="Symbol"/>
              </a:rPr>
              <a:t>ơng trình GDPT </a:t>
            </a:r>
            <a:r>
              <a:rPr lang="en-US" sz="2200" smtClean="0">
                <a:solidFill>
                  <a:srgbClr val="002060"/>
                </a:solidFill>
                <a:latin typeface="Times New Roman" pitchFamily="18" charset="0"/>
                <a:cs typeface="Arial" panose="020B0604020202020204" pitchFamily="34" charset="0"/>
                <a:sym typeface="Symbol"/>
              </a:rPr>
              <a:t>2018.</a:t>
            </a:r>
          </a:p>
          <a:p>
            <a:pPr algn="just">
              <a:lnSpc>
                <a:spcPct val="120000"/>
              </a:lnSpc>
              <a:tabLst>
                <a:tab pos="357188" algn="l"/>
              </a:tabLst>
            </a:pPr>
            <a:r>
              <a:rPr lang="en-US" sz="2200" b="1">
                <a:solidFill>
                  <a:srgbClr val="002060"/>
                </a:solidFill>
                <a:latin typeface="Times New Roman" pitchFamily="18" charset="0"/>
                <a:cs typeface="Arial" panose="020B0604020202020204" pitchFamily="34" charset="0"/>
                <a:sym typeface="Symbol"/>
              </a:rPr>
              <a:t>	</a:t>
            </a:r>
            <a:r>
              <a:rPr lang="en-US" sz="2200">
                <a:sym typeface="Symbol"/>
              </a:rPr>
              <a:t>C</a:t>
            </a:r>
            <a:r>
              <a:rPr lang="vi-VN" sz="2200" smtClean="0"/>
              <a:t>ần </a:t>
            </a:r>
            <a:r>
              <a:rPr lang="vi-VN" sz="2200"/>
              <a:t>chú trọng đánh giá việc áp dụng kiến thức tổng hợp, kết hợp thực hành và lí thuyết để giải quyết hoặc đưa ra các giải pháp sáng tạo với các vấn đề trong thực tiễn. Việc đánh giá học sinh cần căn cứ vào hoạt động cá nhân và sự đóng góp của cá nhân vào hoạt động nhóm </a:t>
            </a:r>
            <a:r>
              <a:rPr lang="en-US" sz="2200"/>
              <a:t>trong </a:t>
            </a:r>
            <a:r>
              <a:rPr lang="vi-VN" sz="2200"/>
              <a:t>suốt quá trình thực hiện nhiệm vụ học tập</a:t>
            </a:r>
            <a:r>
              <a:rPr lang="vi-VN" sz="2200" smtClean="0"/>
              <a:t>.</a:t>
            </a:r>
            <a:endParaRPr lang="en-US" sz="2200" smtClean="0"/>
          </a:p>
          <a:p>
            <a:pPr algn="just">
              <a:lnSpc>
                <a:spcPct val="120000"/>
              </a:lnSpc>
              <a:tabLst>
                <a:tab pos="357188" algn="l"/>
              </a:tabLst>
            </a:pPr>
            <a:r>
              <a:rPr lang="en-US" sz="2200" smtClean="0"/>
              <a:t>	</a:t>
            </a:r>
          </a:p>
          <a:p>
            <a:pPr algn="just">
              <a:lnSpc>
                <a:spcPct val="120000"/>
              </a:lnSpc>
              <a:tabLst>
                <a:tab pos="357188" algn="l"/>
              </a:tabLst>
            </a:pPr>
            <a:endParaRPr lang="en-US" sz="2200" b="1">
              <a:solidFill>
                <a:srgbClr val="002060"/>
              </a:solidFill>
              <a:latin typeface="Times New Roman" pitchFamily="18" charset="0"/>
              <a:cs typeface="Arial" panose="020B0604020202020204" pitchFamily="34" charset="0"/>
              <a:sym typeface="Symbol"/>
            </a:endParaRPr>
          </a:p>
          <a:p>
            <a:pPr algn="just">
              <a:lnSpc>
                <a:spcPct val="120000"/>
              </a:lnSpc>
            </a:pPr>
            <a:endParaRPr lang="en-US" sz="2200">
              <a:latin typeface="+mj-lt"/>
              <a:cs typeface="Times New Roman" pitchFamily="18" charset="0"/>
            </a:endParaRPr>
          </a:p>
        </p:txBody>
      </p:sp>
    </p:spTree>
    <p:extLst>
      <p:ext uri="{BB962C8B-B14F-4D97-AF65-F5344CB8AC3E}">
        <p14:creationId xmlns:p14="http://schemas.microsoft.com/office/powerpoint/2010/main" val="2816916444"/>
      </p:ext>
    </p:extLst>
  </p:cSld>
  <p:clrMapOvr>
    <a:masterClrMapping/>
  </p:clrMapOvr>
  <p:transition spd="slow">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46</a:t>
            </a:fld>
            <a:endParaRPr lang="en-US" sz="1400" b="1">
              <a:solidFill>
                <a:prstClr val="black"/>
              </a:solidFill>
              <a:cs typeface="Times New Roman" pitchFamily="18" charset="0"/>
            </a:endParaRPr>
          </a:p>
        </p:txBody>
      </p:sp>
      <p:sp>
        <p:nvSpPr>
          <p:cNvPr id="48" name="Rectangle 47"/>
          <p:cNvSpPr/>
          <p:nvPr/>
        </p:nvSpPr>
        <p:spPr>
          <a:xfrm>
            <a:off x="108073" y="332677"/>
            <a:ext cx="8964488" cy="904863"/>
          </a:xfrm>
          <a:prstGeom prst="rect">
            <a:avLst/>
          </a:prstGeom>
        </p:spPr>
        <p:txBody>
          <a:bodyPr wrap="square">
            <a:spAutoFit/>
          </a:bodyPr>
          <a:lstStyle/>
          <a:p>
            <a:pPr algn="just">
              <a:lnSpc>
                <a:spcPct val="120000"/>
              </a:lnSpc>
            </a:pPr>
            <a:r>
              <a:rPr lang="vi-VN" sz="2200" b="1" smtClean="0">
                <a:solidFill>
                  <a:srgbClr val="000066"/>
                </a:solidFill>
                <a:cs typeface="Times New Roman" pitchFamily="18" charset="0"/>
              </a:rPr>
              <a:t>2.4.2.</a:t>
            </a:r>
            <a:r>
              <a:rPr lang="en-US" sz="2200" b="1" smtClean="0">
                <a:solidFill>
                  <a:srgbClr val="000066"/>
                </a:solidFill>
                <a:cs typeface="Times New Roman" pitchFamily="18" charset="0"/>
              </a:rPr>
              <a:t> </a:t>
            </a:r>
            <a:r>
              <a:rPr lang="vi-VN" sz="2200" b="1" smtClean="0">
                <a:solidFill>
                  <a:srgbClr val="000066"/>
                </a:solidFill>
                <a:cs typeface="Times New Roman" pitchFamily="18" charset="0"/>
              </a:rPr>
              <a:t>Đánh </a:t>
            </a:r>
            <a:r>
              <a:rPr lang="vi-VN" sz="2200" b="1">
                <a:solidFill>
                  <a:srgbClr val="000066"/>
                </a:solidFill>
                <a:cs typeface="Times New Roman" pitchFamily="18" charset="0"/>
              </a:rPr>
              <a:t>giá trong dạy học bài dạy STEM</a:t>
            </a:r>
          </a:p>
          <a:p>
            <a:pPr algn="just">
              <a:lnSpc>
                <a:spcPct val="120000"/>
              </a:lnSpc>
            </a:pPr>
            <a:r>
              <a:rPr lang="vi-VN" sz="2200" b="1">
                <a:solidFill>
                  <a:srgbClr val="000066"/>
                </a:solidFill>
                <a:cs typeface="Times New Roman" pitchFamily="18" charset="0"/>
              </a:rPr>
              <a:t>2.4.2.1.	Định hướng về hình thức đánh </a:t>
            </a:r>
            <a:r>
              <a:rPr lang="vi-VN" sz="2200" b="1" smtClean="0">
                <a:solidFill>
                  <a:srgbClr val="000066"/>
                </a:solidFill>
                <a:cs typeface="Times New Roman" pitchFamily="18" charset="0"/>
              </a:rPr>
              <a:t>giá</a:t>
            </a:r>
            <a:endParaRPr lang="vi-VN" sz="2200" b="1">
              <a:solidFill>
                <a:srgbClr val="000066"/>
              </a:solidFill>
              <a:cs typeface="Times New Roman" pitchFamily="18" charset="0"/>
            </a:endParaRPr>
          </a:p>
        </p:txBody>
      </p:sp>
      <p:sp>
        <p:nvSpPr>
          <p:cNvPr id="2" name="Rectangle 1"/>
          <p:cNvSpPr/>
          <p:nvPr/>
        </p:nvSpPr>
        <p:spPr>
          <a:xfrm>
            <a:off x="1500058" y="-27384"/>
            <a:ext cx="6240294"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 </a:t>
            </a:r>
            <a:r>
              <a:rPr lang="vi-VN" b="1">
                <a:solidFill>
                  <a:schemeClr val="bg1"/>
                </a:solidFill>
              </a:rPr>
              <a:t>XÂY DỰNG VÀ THỰC HIỆN BÀI DẠY </a:t>
            </a:r>
            <a:r>
              <a:rPr lang="en-US" b="1">
                <a:solidFill>
                  <a:schemeClr val="bg1"/>
                </a:solidFill>
                <a:cs typeface="Times New Roman" pitchFamily="18" charset="0"/>
              </a:rPr>
              <a:t>STEM</a:t>
            </a:r>
          </a:p>
        </p:txBody>
      </p:sp>
      <p:sp>
        <p:nvSpPr>
          <p:cNvPr id="8" name="Rectangle 7"/>
          <p:cNvSpPr/>
          <p:nvPr/>
        </p:nvSpPr>
        <p:spPr>
          <a:xfrm>
            <a:off x="2234312" y="1286441"/>
            <a:ext cx="5184576" cy="504056"/>
          </a:xfrm>
          <a:prstGeom prst="rect">
            <a:avLst/>
          </a:prstGeom>
          <a:solidFill>
            <a:sysClr val="window" lastClr="FFFFFF"/>
          </a:solidFill>
          <a:ln w="38100" cap="flat" cmpd="sng" algn="ctr">
            <a:solidFill>
              <a:srgbClr val="1F497D">
                <a:lumMod val="60000"/>
                <a:lumOff val="40000"/>
              </a:srgbClr>
            </a:solidFill>
            <a:prstDash val="solid"/>
          </a:ln>
          <a:effectLst>
            <a:outerShdw blurRad="40000" dist="20000" dir="5400000" rotWithShape="0">
              <a:srgbClr val="000000">
                <a:alpha val="38000"/>
              </a:srgbClr>
            </a:outerShdw>
          </a:effectLst>
        </p:spPr>
        <p:txBody>
          <a:bodyPr rtlCol="0" anchor="ctr"/>
          <a:lstStyle/>
          <a:p>
            <a:pPr lvl="0" algn="ctr"/>
            <a:r>
              <a:rPr lang="vi-VN" b="1" kern="0" smtClean="0">
                <a:solidFill>
                  <a:srgbClr val="000066"/>
                </a:solidFill>
                <a:latin typeface="Times New Roman" pitchFamily="18" charset="0"/>
                <a:cs typeface="Times New Roman" pitchFamily="18" charset="0"/>
              </a:rPr>
              <a:t>ĐÁNH GIÁ TRONG DẠY HỌC BÀI DẠY STEM </a:t>
            </a:r>
            <a:endParaRPr lang="vi-VN" b="1" kern="0">
              <a:solidFill>
                <a:srgbClr val="000066"/>
              </a:solidFill>
              <a:latin typeface="Times New Roman" pitchFamily="18" charset="0"/>
              <a:cs typeface="Times New Roman" pitchFamily="18" charset="0"/>
            </a:endParaRPr>
          </a:p>
        </p:txBody>
      </p:sp>
      <p:sp>
        <p:nvSpPr>
          <p:cNvPr id="9" name="Rectangle 8"/>
          <p:cNvSpPr/>
          <p:nvPr/>
        </p:nvSpPr>
        <p:spPr>
          <a:xfrm>
            <a:off x="559812" y="2398638"/>
            <a:ext cx="2808312" cy="504056"/>
          </a:xfrm>
          <a:prstGeom prst="rect">
            <a:avLst/>
          </a:prstGeom>
          <a:solidFill>
            <a:sysClr val="window" lastClr="FFFFFF"/>
          </a:solidFill>
          <a:ln w="38100" cap="flat" cmpd="sng" algn="ctr">
            <a:solidFill>
              <a:srgbClr val="1F497D">
                <a:lumMod val="60000"/>
                <a:lumOff val="40000"/>
              </a:srgbClr>
            </a:solidFill>
            <a:prstDash val="solid"/>
          </a:ln>
          <a:effectLst>
            <a:outerShdw blurRad="40000" dist="20000" dir="5400000" rotWithShape="0">
              <a:srgbClr val="000000">
                <a:alpha val="38000"/>
              </a:srgbClr>
            </a:outerShdw>
          </a:effectLst>
        </p:spPr>
        <p:txBody>
          <a:bodyPr rtlCol="0" anchor="ctr"/>
          <a:lstStyle/>
          <a:p>
            <a:pPr lvl="0" algn="ctr"/>
            <a:r>
              <a:rPr lang="en-US" sz="2200" kern="0">
                <a:solidFill>
                  <a:srgbClr val="000066"/>
                </a:solidFill>
                <a:latin typeface="Times New Roman" pitchFamily="18" charset="0"/>
                <a:cs typeface="Times New Roman" pitchFamily="18" charset="0"/>
              </a:rPr>
              <a:t>Đ</a:t>
            </a:r>
            <a:r>
              <a:rPr lang="vi-VN" sz="2200" kern="0" smtClean="0">
                <a:solidFill>
                  <a:srgbClr val="000066"/>
                </a:solidFill>
                <a:latin typeface="Times New Roman" pitchFamily="18" charset="0"/>
                <a:cs typeface="Times New Roman" pitchFamily="18" charset="0"/>
              </a:rPr>
              <a:t>ánh </a:t>
            </a:r>
            <a:r>
              <a:rPr lang="vi-VN" sz="2200" kern="0">
                <a:solidFill>
                  <a:srgbClr val="000066"/>
                </a:solidFill>
                <a:latin typeface="Times New Roman" pitchFamily="18" charset="0"/>
                <a:cs typeface="Times New Roman" pitchFamily="18" charset="0"/>
              </a:rPr>
              <a:t>giá chẩn đoán</a:t>
            </a:r>
          </a:p>
        </p:txBody>
      </p:sp>
      <p:sp>
        <p:nvSpPr>
          <p:cNvPr id="10" name="Rectangle 9"/>
          <p:cNvSpPr/>
          <p:nvPr/>
        </p:nvSpPr>
        <p:spPr>
          <a:xfrm>
            <a:off x="3656158" y="2398638"/>
            <a:ext cx="2232248" cy="742330"/>
          </a:xfrm>
          <a:prstGeom prst="rect">
            <a:avLst/>
          </a:prstGeom>
          <a:solidFill>
            <a:sysClr val="window" lastClr="FFFFFF"/>
          </a:solidFill>
          <a:ln w="38100" cap="flat" cmpd="sng" algn="ctr">
            <a:solidFill>
              <a:srgbClr val="1F497D">
                <a:lumMod val="60000"/>
                <a:lumOff val="40000"/>
              </a:srgbClr>
            </a:solidFill>
            <a:prstDash val="solid"/>
          </a:ln>
          <a:effectLst>
            <a:outerShdw blurRad="40000" dist="20000" dir="5400000" rotWithShape="0">
              <a:srgbClr val="000000">
                <a:alpha val="38000"/>
              </a:srgbClr>
            </a:outerShdw>
          </a:effectLst>
        </p:spPr>
        <p:txBody>
          <a:bodyPr rtlCol="0" anchor="ctr"/>
          <a:lstStyle/>
          <a:p>
            <a:pPr lvl="0" algn="ctr"/>
            <a:r>
              <a:rPr lang="en-US" sz="2200" kern="0">
                <a:solidFill>
                  <a:srgbClr val="000066"/>
                </a:solidFill>
                <a:latin typeface="Times New Roman" pitchFamily="18" charset="0"/>
                <a:cs typeface="Times New Roman" pitchFamily="18" charset="0"/>
              </a:rPr>
              <a:t>Đ</a:t>
            </a:r>
            <a:r>
              <a:rPr lang="vi-VN" sz="2200" kern="0" smtClean="0">
                <a:solidFill>
                  <a:srgbClr val="000066"/>
                </a:solidFill>
                <a:latin typeface="Times New Roman" pitchFamily="18" charset="0"/>
                <a:cs typeface="Times New Roman" pitchFamily="18" charset="0"/>
              </a:rPr>
              <a:t>ánh </a:t>
            </a:r>
            <a:r>
              <a:rPr lang="vi-VN" sz="2200" kern="0">
                <a:solidFill>
                  <a:srgbClr val="000066"/>
                </a:solidFill>
                <a:latin typeface="Times New Roman" pitchFamily="18" charset="0"/>
                <a:cs typeface="Times New Roman" pitchFamily="18" charset="0"/>
              </a:rPr>
              <a:t>giá </a:t>
            </a:r>
            <a:endParaRPr lang="en-US" sz="2200" kern="0" smtClean="0">
              <a:solidFill>
                <a:srgbClr val="000066"/>
              </a:solidFill>
              <a:latin typeface="Times New Roman" pitchFamily="18" charset="0"/>
              <a:cs typeface="Times New Roman" pitchFamily="18" charset="0"/>
            </a:endParaRPr>
          </a:p>
          <a:p>
            <a:pPr lvl="0" algn="ctr"/>
            <a:r>
              <a:rPr lang="vi-VN" sz="2200" kern="0" smtClean="0">
                <a:solidFill>
                  <a:srgbClr val="000066"/>
                </a:solidFill>
                <a:latin typeface="Times New Roman" pitchFamily="18" charset="0"/>
                <a:cs typeface="Times New Roman" pitchFamily="18" charset="0"/>
              </a:rPr>
              <a:t>thường </a:t>
            </a:r>
            <a:r>
              <a:rPr lang="vi-VN" sz="2200" kern="0">
                <a:solidFill>
                  <a:srgbClr val="000066"/>
                </a:solidFill>
                <a:latin typeface="Times New Roman" pitchFamily="18" charset="0"/>
                <a:cs typeface="Times New Roman" pitchFamily="18" charset="0"/>
              </a:rPr>
              <a:t>xuyên </a:t>
            </a:r>
          </a:p>
        </p:txBody>
      </p:sp>
      <p:sp>
        <p:nvSpPr>
          <p:cNvPr id="11" name="Rectangle 10"/>
          <p:cNvSpPr/>
          <p:nvPr/>
        </p:nvSpPr>
        <p:spPr>
          <a:xfrm>
            <a:off x="6300193" y="2398638"/>
            <a:ext cx="2232248" cy="742330"/>
          </a:xfrm>
          <a:prstGeom prst="rect">
            <a:avLst/>
          </a:prstGeom>
          <a:solidFill>
            <a:sysClr val="window" lastClr="FFFFFF"/>
          </a:solidFill>
          <a:ln w="38100" cap="flat" cmpd="sng" algn="ctr">
            <a:solidFill>
              <a:srgbClr val="1F497D">
                <a:lumMod val="60000"/>
                <a:lumOff val="40000"/>
              </a:srgbClr>
            </a:solidFill>
            <a:prstDash val="solid"/>
          </a:ln>
          <a:effectLst>
            <a:outerShdw blurRad="40000" dist="20000" dir="5400000" rotWithShape="0">
              <a:srgbClr val="000000">
                <a:alpha val="38000"/>
              </a:srgbClr>
            </a:outerShdw>
          </a:effectLst>
        </p:spPr>
        <p:txBody>
          <a:bodyPr rtlCol="0" anchor="ctr"/>
          <a:lstStyle/>
          <a:p>
            <a:pPr lvl="0" algn="ctr"/>
            <a:r>
              <a:rPr lang="en-US" sz="2200" kern="0">
                <a:solidFill>
                  <a:srgbClr val="000066"/>
                </a:solidFill>
                <a:latin typeface="Times New Roman" pitchFamily="18" charset="0"/>
                <a:cs typeface="Times New Roman" pitchFamily="18" charset="0"/>
              </a:rPr>
              <a:t>Đ</a:t>
            </a:r>
            <a:r>
              <a:rPr lang="vi-VN" sz="2200" kern="0" smtClean="0">
                <a:solidFill>
                  <a:srgbClr val="000066"/>
                </a:solidFill>
                <a:latin typeface="Times New Roman" pitchFamily="18" charset="0"/>
                <a:cs typeface="Times New Roman" pitchFamily="18" charset="0"/>
              </a:rPr>
              <a:t>ánh </a:t>
            </a:r>
            <a:r>
              <a:rPr lang="vi-VN" sz="2200" kern="0">
                <a:solidFill>
                  <a:srgbClr val="000066"/>
                </a:solidFill>
                <a:latin typeface="Times New Roman" pitchFamily="18" charset="0"/>
                <a:cs typeface="Times New Roman" pitchFamily="18" charset="0"/>
              </a:rPr>
              <a:t>giá </a:t>
            </a:r>
            <a:endParaRPr lang="en-US" sz="2200" kern="0" smtClean="0">
              <a:solidFill>
                <a:srgbClr val="000066"/>
              </a:solidFill>
              <a:latin typeface="Times New Roman" pitchFamily="18" charset="0"/>
              <a:cs typeface="Times New Roman" pitchFamily="18" charset="0"/>
            </a:endParaRPr>
          </a:p>
          <a:p>
            <a:pPr lvl="0" algn="ctr"/>
            <a:r>
              <a:rPr lang="en-US" sz="2200" kern="0">
                <a:solidFill>
                  <a:srgbClr val="000066"/>
                </a:solidFill>
                <a:latin typeface="Times New Roman" pitchFamily="18" charset="0"/>
                <a:cs typeface="Times New Roman" pitchFamily="18" charset="0"/>
              </a:rPr>
              <a:t>đ</a:t>
            </a:r>
            <a:r>
              <a:rPr lang="en-US" sz="2200" kern="0" smtClean="0">
                <a:solidFill>
                  <a:srgbClr val="000066"/>
                </a:solidFill>
                <a:latin typeface="Times New Roman" pitchFamily="18" charset="0"/>
                <a:cs typeface="Times New Roman" pitchFamily="18" charset="0"/>
              </a:rPr>
              <a:t>ịnh kỳ</a:t>
            </a:r>
            <a:endParaRPr lang="vi-VN" sz="2200" kern="0">
              <a:solidFill>
                <a:srgbClr val="000066"/>
              </a:solidFill>
              <a:latin typeface="Times New Roman" pitchFamily="18" charset="0"/>
              <a:cs typeface="Times New Roman" pitchFamily="18" charset="0"/>
            </a:endParaRPr>
          </a:p>
        </p:txBody>
      </p:sp>
      <p:sp>
        <p:nvSpPr>
          <p:cNvPr id="4" name="Left Bracket 3"/>
          <p:cNvSpPr/>
          <p:nvPr/>
        </p:nvSpPr>
        <p:spPr>
          <a:xfrm rot="5400000">
            <a:off x="4428992" y="-588685"/>
            <a:ext cx="216024" cy="5758624"/>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a:endCxn id="10" idx="0"/>
          </p:cNvCxnSpPr>
          <p:nvPr/>
        </p:nvCxnSpPr>
        <p:spPr>
          <a:xfrm>
            <a:off x="4772280" y="2182614"/>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376236" y="1790498"/>
            <a:ext cx="0" cy="392117"/>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79512" y="3501008"/>
            <a:ext cx="8730738" cy="498598"/>
          </a:xfrm>
          <a:prstGeom prst="rect">
            <a:avLst/>
          </a:prstGeom>
        </p:spPr>
        <p:txBody>
          <a:bodyPr wrap="square">
            <a:spAutoFit/>
          </a:bodyPr>
          <a:lstStyle/>
          <a:p>
            <a:pPr algn="ctr">
              <a:lnSpc>
                <a:spcPct val="120000"/>
              </a:lnSpc>
            </a:pPr>
            <a:r>
              <a:rPr lang="vi-VN" sz="2200" smtClean="0">
                <a:solidFill>
                  <a:srgbClr val="000066"/>
                </a:solidFill>
                <a:cs typeface="Times New Roman" pitchFamily="18" charset="0"/>
              </a:rPr>
              <a:t>Đánh </a:t>
            </a:r>
            <a:r>
              <a:rPr lang="vi-VN" sz="2200">
                <a:solidFill>
                  <a:srgbClr val="000066"/>
                </a:solidFill>
                <a:cs typeface="Times New Roman" pitchFamily="18" charset="0"/>
              </a:rPr>
              <a:t>giá trong dạy học bài dạy STEM có thể sử dụng cả ba hình thức </a:t>
            </a:r>
            <a:r>
              <a:rPr lang="en-US" sz="2200" smtClean="0">
                <a:solidFill>
                  <a:srgbClr val="000066"/>
                </a:solidFill>
                <a:cs typeface="Times New Roman" pitchFamily="18" charset="0"/>
              </a:rPr>
              <a:t>trên</a:t>
            </a:r>
            <a:endParaRPr lang="vi-VN" sz="2200">
              <a:solidFill>
                <a:srgbClr val="000066"/>
              </a:solidFill>
              <a:cs typeface="Times New Roman" pitchFamily="18" charset="0"/>
            </a:endParaRPr>
          </a:p>
        </p:txBody>
      </p:sp>
      <p:sp>
        <p:nvSpPr>
          <p:cNvPr id="18" name="Frame 17">
            <a:hlinkClick r:id="rId4" action="ppaction://hlinkfile"/>
          </p:cNvPr>
          <p:cNvSpPr/>
          <p:nvPr/>
        </p:nvSpPr>
        <p:spPr>
          <a:xfrm>
            <a:off x="8395030" y="6431648"/>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120724388"/>
      </p:ext>
    </p:extLst>
  </p:cSld>
  <p:clrMapOvr>
    <a:masterClrMapping/>
  </p:clrMapOvr>
  <p:transition spd="slow">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4598" y="779560"/>
            <a:ext cx="2479018" cy="705624"/>
          </a:xfrm>
          <a:prstGeom prst="rect">
            <a:avLst/>
          </a:prstGeom>
          <a:solidFill>
            <a:schemeClr val="bg1"/>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vi-VN" sz="1750" b="1" smtClean="0">
                <a:solidFill>
                  <a:srgbClr val="000066"/>
                </a:solidFill>
                <a:latin typeface="Times New Roman" pitchFamily="18" charset="0"/>
                <a:cs typeface="Times New Roman" pitchFamily="18" charset="0"/>
              </a:rPr>
              <a:t>PHƯƠNG PHÁP </a:t>
            </a:r>
            <a:endParaRPr lang="en-US" sz="1750" b="1" smtClean="0">
              <a:solidFill>
                <a:srgbClr val="000066"/>
              </a:solidFill>
              <a:latin typeface="Times New Roman" pitchFamily="18" charset="0"/>
              <a:cs typeface="Times New Roman" pitchFamily="18" charset="0"/>
            </a:endParaRPr>
          </a:p>
          <a:p>
            <a:pPr algn="ctr"/>
            <a:r>
              <a:rPr lang="vi-VN" sz="1750" b="1" smtClean="0">
                <a:solidFill>
                  <a:srgbClr val="000066"/>
                </a:solidFill>
                <a:latin typeface="Times New Roman" pitchFamily="18" charset="0"/>
                <a:cs typeface="Times New Roman" pitchFamily="18" charset="0"/>
              </a:rPr>
              <a:t>ĐÁNH GIÁ</a:t>
            </a:r>
          </a:p>
        </p:txBody>
      </p:sp>
      <p:sp>
        <p:nvSpPr>
          <p:cNvPr id="3" name="Rectangle 2"/>
          <p:cNvSpPr/>
          <p:nvPr/>
        </p:nvSpPr>
        <p:spPr>
          <a:xfrm>
            <a:off x="3704598" y="1614812"/>
            <a:ext cx="2479018" cy="504056"/>
          </a:xfrm>
          <a:prstGeom prst="rect">
            <a:avLst/>
          </a:prstGeom>
          <a:solidFill>
            <a:schemeClr val="bg1"/>
          </a:solidFill>
          <a:ln w="1905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K</a:t>
            </a:r>
            <a:r>
              <a:rPr lang="vi-VN" sz="2000" smtClean="0">
                <a:solidFill>
                  <a:srgbClr val="000066"/>
                </a:solidFill>
                <a:latin typeface="Times New Roman" pitchFamily="18" charset="0"/>
                <a:cs typeface="Times New Roman" pitchFamily="18" charset="0"/>
              </a:rPr>
              <a:t>iểm tra viết</a:t>
            </a:r>
          </a:p>
        </p:txBody>
      </p:sp>
      <p:sp>
        <p:nvSpPr>
          <p:cNvPr id="4" name="Rectangle 3"/>
          <p:cNvSpPr/>
          <p:nvPr/>
        </p:nvSpPr>
        <p:spPr>
          <a:xfrm>
            <a:off x="3704598" y="2248496"/>
            <a:ext cx="2479018" cy="504056"/>
          </a:xfrm>
          <a:prstGeom prst="rect">
            <a:avLst/>
          </a:prstGeom>
          <a:solidFill>
            <a:schemeClr val="bg1"/>
          </a:solidFill>
          <a:ln w="1905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a:solidFill>
                  <a:srgbClr val="000066"/>
                </a:solidFill>
                <a:latin typeface="Times New Roman" pitchFamily="18" charset="0"/>
                <a:cs typeface="Times New Roman" pitchFamily="18" charset="0"/>
              </a:rPr>
              <a:t>H</a:t>
            </a:r>
            <a:r>
              <a:rPr lang="vi-VN" sz="2000" smtClean="0">
                <a:solidFill>
                  <a:srgbClr val="000066"/>
                </a:solidFill>
                <a:latin typeface="Times New Roman" pitchFamily="18" charset="0"/>
                <a:cs typeface="Times New Roman" pitchFamily="18" charset="0"/>
              </a:rPr>
              <a:t>ỏi đáp</a:t>
            </a:r>
          </a:p>
        </p:txBody>
      </p:sp>
      <p:sp>
        <p:nvSpPr>
          <p:cNvPr id="5" name="Rectangle 4"/>
          <p:cNvSpPr/>
          <p:nvPr/>
        </p:nvSpPr>
        <p:spPr>
          <a:xfrm>
            <a:off x="3704598" y="2882180"/>
            <a:ext cx="2479018" cy="504056"/>
          </a:xfrm>
          <a:prstGeom prst="rect">
            <a:avLst/>
          </a:prstGeom>
          <a:solidFill>
            <a:schemeClr val="bg1"/>
          </a:solidFill>
          <a:ln w="1905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Quan sát</a:t>
            </a:r>
            <a:endParaRPr lang="vi-VN" sz="2000" smtClean="0">
              <a:solidFill>
                <a:srgbClr val="000066"/>
              </a:solidFill>
              <a:latin typeface="Times New Roman" pitchFamily="18" charset="0"/>
              <a:cs typeface="Times New Roman" pitchFamily="18" charset="0"/>
            </a:endParaRPr>
          </a:p>
        </p:txBody>
      </p:sp>
      <p:sp>
        <p:nvSpPr>
          <p:cNvPr id="6" name="Rectangle 5"/>
          <p:cNvSpPr/>
          <p:nvPr/>
        </p:nvSpPr>
        <p:spPr>
          <a:xfrm>
            <a:off x="3704598" y="3515864"/>
            <a:ext cx="2479018" cy="504056"/>
          </a:xfrm>
          <a:prstGeom prst="rect">
            <a:avLst/>
          </a:prstGeom>
          <a:solidFill>
            <a:schemeClr val="bg1"/>
          </a:solidFill>
          <a:ln w="1905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H</a:t>
            </a:r>
            <a:r>
              <a:rPr lang="vi-VN" sz="2000" smtClean="0">
                <a:solidFill>
                  <a:srgbClr val="000066"/>
                </a:solidFill>
                <a:latin typeface="Times New Roman" pitchFamily="18" charset="0"/>
                <a:cs typeface="Times New Roman" pitchFamily="18" charset="0"/>
              </a:rPr>
              <a:t>ồ sơ học tập</a:t>
            </a:r>
            <a:r>
              <a:rPr lang="en-US" sz="2000" smtClean="0">
                <a:solidFill>
                  <a:srgbClr val="000066"/>
                </a:solidFill>
                <a:latin typeface="Times New Roman" pitchFamily="18" charset="0"/>
                <a:cs typeface="Times New Roman" pitchFamily="18" charset="0"/>
              </a:rPr>
              <a:t> của HS</a:t>
            </a:r>
            <a:r>
              <a:rPr lang="vi-VN" sz="2000" smtClean="0">
                <a:solidFill>
                  <a:srgbClr val="000066"/>
                </a:solidFill>
                <a:latin typeface="Times New Roman" pitchFamily="18" charset="0"/>
                <a:cs typeface="Times New Roman" pitchFamily="18" charset="0"/>
              </a:rPr>
              <a:t> </a:t>
            </a:r>
          </a:p>
        </p:txBody>
      </p:sp>
      <p:sp>
        <p:nvSpPr>
          <p:cNvPr id="7" name="Rectangle 6"/>
          <p:cNvSpPr/>
          <p:nvPr/>
        </p:nvSpPr>
        <p:spPr>
          <a:xfrm>
            <a:off x="6425568" y="764704"/>
            <a:ext cx="2682961" cy="489600"/>
          </a:xfrm>
          <a:prstGeom prst="rect">
            <a:avLst/>
          </a:prstGeom>
          <a:solidFill>
            <a:schemeClr val="bg1"/>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750" b="1" smtClean="0">
                <a:solidFill>
                  <a:srgbClr val="000066"/>
                </a:solidFill>
                <a:latin typeface="Times New Roman" pitchFamily="18" charset="0"/>
                <a:cs typeface="Times New Roman" pitchFamily="18" charset="0"/>
              </a:rPr>
              <a:t>CÔNG CỤ</a:t>
            </a:r>
            <a:r>
              <a:rPr lang="vi-VN" sz="1750" b="1" smtClean="0">
                <a:solidFill>
                  <a:srgbClr val="000066"/>
                </a:solidFill>
                <a:latin typeface="Times New Roman" pitchFamily="18" charset="0"/>
                <a:cs typeface="Times New Roman" pitchFamily="18" charset="0"/>
              </a:rPr>
              <a:t> ĐÁNH GIÁ</a:t>
            </a:r>
          </a:p>
        </p:txBody>
      </p:sp>
      <p:sp>
        <p:nvSpPr>
          <p:cNvPr id="8" name="Rectangle 7"/>
          <p:cNvSpPr/>
          <p:nvPr/>
        </p:nvSpPr>
        <p:spPr>
          <a:xfrm>
            <a:off x="6411042" y="1412776"/>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Câu hỏi</a:t>
            </a:r>
            <a:endParaRPr lang="vi-VN" sz="2000" smtClean="0">
              <a:solidFill>
                <a:srgbClr val="000066"/>
              </a:solidFill>
              <a:latin typeface="Times New Roman" pitchFamily="18" charset="0"/>
              <a:cs typeface="Times New Roman" pitchFamily="18" charset="0"/>
            </a:endParaRPr>
          </a:p>
        </p:txBody>
      </p:sp>
      <p:sp>
        <p:nvSpPr>
          <p:cNvPr id="9" name="Rectangle 8"/>
          <p:cNvSpPr/>
          <p:nvPr/>
        </p:nvSpPr>
        <p:spPr>
          <a:xfrm>
            <a:off x="6411042" y="2121287"/>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Bài tập</a:t>
            </a:r>
            <a:endParaRPr lang="vi-VN" sz="2000" smtClean="0">
              <a:solidFill>
                <a:srgbClr val="000066"/>
              </a:solidFill>
              <a:latin typeface="Times New Roman" pitchFamily="18" charset="0"/>
              <a:cs typeface="Times New Roman" pitchFamily="18" charset="0"/>
            </a:endParaRPr>
          </a:p>
        </p:txBody>
      </p:sp>
      <p:sp>
        <p:nvSpPr>
          <p:cNvPr id="10" name="Rectangle 9"/>
          <p:cNvSpPr/>
          <p:nvPr/>
        </p:nvSpPr>
        <p:spPr>
          <a:xfrm>
            <a:off x="6411042" y="2829798"/>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Sản phẩm học tập</a:t>
            </a:r>
            <a:endParaRPr lang="vi-VN" sz="2000" smtClean="0">
              <a:solidFill>
                <a:srgbClr val="000066"/>
              </a:solidFill>
              <a:latin typeface="Times New Roman" pitchFamily="18" charset="0"/>
              <a:cs typeface="Times New Roman" pitchFamily="18" charset="0"/>
            </a:endParaRPr>
          </a:p>
        </p:txBody>
      </p:sp>
      <p:sp>
        <p:nvSpPr>
          <p:cNvPr id="11" name="Rectangle 10"/>
          <p:cNvSpPr/>
          <p:nvPr/>
        </p:nvSpPr>
        <p:spPr>
          <a:xfrm>
            <a:off x="6411042" y="3538309"/>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Bảng kiểm</a:t>
            </a:r>
            <a:endParaRPr lang="vi-VN" sz="2000" smtClean="0">
              <a:solidFill>
                <a:srgbClr val="000066"/>
              </a:solidFill>
              <a:latin typeface="Times New Roman" pitchFamily="18" charset="0"/>
              <a:cs typeface="Times New Roman" pitchFamily="18" charset="0"/>
            </a:endParaRPr>
          </a:p>
        </p:txBody>
      </p:sp>
      <p:sp>
        <p:nvSpPr>
          <p:cNvPr id="12" name="Rectangle 11"/>
          <p:cNvSpPr/>
          <p:nvPr/>
        </p:nvSpPr>
        <p:spPr>
          <a:xfrm>
            <a:off x="6411042" y="4246820"/>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Thang đánh giá </a:t>
            </a:r>
            <a:endParaRPr lang="vi-VN" sz="2000" smtClean="0">
              <a:solidFill>
                <a:srgbClr val="000066"/>
              </a:solidFill>
              <a:latin typeface="Times New Roman" pitchFamily="18" charset="0"/>
              <a:cs typeface="Times New Roman" pitchFamily="18" charset="0"/>
            </a:endParaRPr>
          </a:p>
        </p:txBody>
      </p:sp>
      <p:sp>
        <p:nvSpPr>
          <p:cNvPr id="13" name="Rectangle 12"/>
          <p:cNvSpPr/>
          <p:nvPr/>
        </p:nvSpPr>
        <p:spPr>
          <a:xfrm>
            <a:off x="6411067" y="4955381"/>
            <a:ext cx="2504207" cy="717485"/>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Phiếu đánh giá theo </a:t>
            </a:r>
          </a:p>
          <a:p>
            <a:pPr algn="ctr"/>
            <a:r>
              <a:rPr lang="en-US" sz="2000" smtClean="0">
                <a:solidFill>
                  <a:srgbClr val="000066"/>
                </a:solidFill>
                <a:latin typeface="Times New Roman" pitchFamily="18" charset="0"/>
                <a:cs typeface="Times New Roman" pitchFamily="18" charset="0"/>
              </a:rPr>
              <a:t>tiêu chí (rubric)</a:t>
            </a:r>
          </a:p>
        </p:txBody>
      </p:sp>
      <p:sp>
        <p:nvSpPr>
          <p:cNvPr id="14" name="Rectangle 13"/>
          <p:cNvSpPr/>
          <p:nvPr/>
        </p:nvSpPr>
        <p:spPr>
          <a:xfrm>
            <a:off x="6411042" y="5877272"/>
            <a:ext cx="2479018" cy="504056"/>
          </a:xfrm>
          <a:prstGeom prst="rect">
            <a:avLst/>
          </a:prstGeom>
          <a:solidFill>
            <a:schemeClr val="bg1"/>
          </a:solidFill>
          <a:ln w="1270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Hồ sơ học tập</a:t>
            </a:r>
            <a:endParaRPr lang="vi-VN" sz="2000" smtClean="0">
              <a:solidFill>
                <a:srgbClr val="000066"/>
              </a:solidFill>
              <a:latin typeface="Times New Roman" pitchFamily="18" charset="0"/>
              <a:cs typeface="Times New Roman" pitchFamily="18" charset="0"/>
            </a:endParaRPr>
          </a:p>
        </p:txBody>
      </p:sp>
      <p:sp>
        <p:nvSpPr>
          <p:cNvPr id="16" name="Title 1">
            <a:extLst>
              <a:ext uri="{FF2B5EF4-FFF2-40B4-BE49-F238E27FC236}">
                <a16:creationId xmlns:a16="http://schemas.microsoft.com/office/drawing/2014/main" xmlns="" id="{D6E9751D-A753-3CBA-8D2F-85F707AFB2F1}"/>
              </a:ext>
            </a:extLst>
          </p:cNvPr>
          <p:cNvSpPr txBox="1">
            <a:spLocks/>
          </p:cNvSpPr>
          <p:nvPr/>
        </p:nvSpPr>
        <p:spPr>
          <a:xfrm>
            <a:off x="175586" y="45371"/>
            <a:ext cx="8788902" cy="50332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tabLst>
                <a:tab pos="900113" algn="l"/>
                <a:tab pos="1171575" algn="l"/>
              </a:tabLst>
            </a:pPr>
            <a:r>
              <a:rPr lang="vi-VN" sz="2200" b="1" smtClean="0">
                <a:cs typeface="Arial" panose="020B0604020202020204" pitchFamily="34" charset="0"/>
              </a:rPr>
              <a:t>2.4.2.2.</a:t>
            </a:r>
            <a:r>
              <a:rPr lang="en-US" sz="2200" b="1" smtClean="0">
                <a:cs typeface="Arial" panose="020B0604020202020204" pitchFamily="34" charset="0"/>
              </a:rPr>
              <a:t> </a:t>
            </a:r>
            <a:r>
              <a:rPr lang="vi-VN" sz="2200" b="1" smtClean="0">
                <a:cs typeface="Arial" panose="020B0604020202020204" pitchFamily="34" charset="0"/>
              </a:rPr>
              <a:t>Định hướng</a:t>
            </a:r>
            <a:r>
              <a:rPr lang="en-US" sz="2200" b="1" smtClean="0">
                <a:cs typeface="Arial" panose="020B0604020202020204" pitchFamily="34" charset="0"/>
              </a:rPr>
              <a:t> </a:t>
            </a:r>
            <a:r>
              <a:rPr lang="vi-VN" sz="2200" b="1" smtClean="0">
                <a:cs typeface="Arial" panose="020B0604020202020204" pitchFamily="34" charset="0"/>
              </a:rPr>
              <a:t>về phương pháp</a:t>
            </a:r>
            <a:r>
              <a:rPr lang="en-US" sz="2200" b="1">
                <a:cs typeface="Arial" panose="020B0604020202020204" pitchFamily="34" charset="0"/>
              </a:rPr>
              <a:t> </a:t>
            </a:r>
            <a:r>
              <a:rPr lang="vi-VN" sz="2200" b="1" smtClean="0">
                <a:cs typeface="Arial" panose="020B0604020202020204" pitchFamily="34" charset="0"/>
              </a:rPr>
              <a:t>và công cụ đánh giá</a:t>
            </a:r>
            <a:endParaRPr lang="vi-VN" sz="2200" b="1">
              <a:cs typeface="Arial" panose="020B0604020202020204" pitchFamily="34" charset="0"/>
            </a:endParaRPr>
          </a:p>
        </p:txBody>
      </p:sp>
      <p:sp>
        <p:nvSpPr>
          <p:cNvPr id="17" name="Rectangle 16"/>
          <p:cNvSpPr/>
          <p:nvPr/>
        </p:nvSpPr>
        <p:spPr>
          <a:xfrm>
            <a:off x="3704598" y="4163936"/>
            <a:ext cx="2479018" cy="504056"/>
          </a:xfrm>
          <a:prstGeom prst="rect">
            <a:avLst/>
          </a:prstGeom>
          <a:solidFill>
            <a:schemeClr val="bg1"/>
          </a:solidFill>
          <a:ln w="19050">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smtClean="0">
                <a:solidFill>
                  <a:srgbClr val="000066"/>
                </a:solidFill>
                <a:latin typeface="Times New Roman" pitchFamily="18" charset="0"/>
                <a:cs typeface="Times New Roman" pitchFamily="18" charset="0"/>
              </a:rPr>
              <a:t>Nghiên cứu sản phẩm</a:t>
            </a:r>
            <a:endParaRPr lang="vi-VN" sz="2000" smtClean="0">
              <a:solidFill>
                <a:srgbClr val="000066"/>
              </a:solidFill>
              <a:latin typeface="Times New Roman" pitchFamily="18" charset="0"/>
              <a:cs typeface="Times New Roman" pitchFamily="18" charset="0"/>
            </a:endParaRPr>
          </a:p>
        </p:txBody>
      </p:sp>
      <p:sp>
        <p:nvSpPr>
          <p:cNvPr id="18" name="Rounded Rectangular Callout 17"/>
          <p:cNvSpPr/>
          <p:nvPr/>
        </p:nvSpPr>
        <p:spPr>
          <a:xfrm>
            <a:off x="107504" y="753136"/>
            <a:ext cx="3388302" cy="5124136"/>
          </a:xfrm>
          <a:prstGeom prst="wedgeRoundRectCallout">
            <a:avLst>
              <a:gd name="adj1" fmla="val -39451"/>
              <a:gd name="adj2" fmla="val 52571"/>
              <a:gd name="adj3" fmla="val 16667"/>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smtClean="0">
              <a:solidFill>
                <a:schemeClr val="tx1"/>
              </a:solidFill>
              <a:latin typeface="Times New Roman" pitchFamily="18" charset="0"/>
              <a:cs typeface="Times New Roman" pitchFamily="18" charset="0"/>
            </a:endParaRPr>
          </a:p>
          <a:p>
            <a:pPr algn="just"/>
            <a:r>
              <a:rPr lang="en-US" sz="2000" smtClean="0">
                <a:solidFill>
                  <a:schemeClr val="tx1"/>
                </a:solidFill>
                <a:latin typeface="Times New Roman" pitchFamily="18" charset="0"/>
                <a:cs typeface="Times New Roman" pitchFamily="18" charset="0"/>
              </a:rPr>
              <a:t>     1. Trình bày sự </a:t>
            </a:r>
            <a:r>
              <a:rPr lang="vi-VN" sz="2000" smtClean="0">
                <a:solidFill>
                  <a:schemeClr val="tx1"/>
                </a:solidFill>
                <a:latin typeface="Times New Roman" pitchFamily="18" charset="0"/>
                <a:cs typeface="Times New Roman" pitchFamily="18" charset="0"/>
              </a:rPr>
              <a:t>định </a:t>
            </a:r>
            <a:r>
              <a:rPr lang="vi-VN" sz="2000">
                <a:solidFill>
                  <a:schemeClr val="tx1"/>
                </a:solidFill>
                <a:latin typeface="Times New Roman" pitchFamily="18" charset="0"/>
                <a:cs typeface="Times New Roman" pitchFamily="18" charset="0"/>
              </a:rPr>
              <a:t>hướng các phương pháp và công cụ đánh giá có thể sử dụng trong các hoạt động dạy học theo tiến trình 5 bước của bài dạy </a:t>
            </a:r>
            <a:r>
              <a:rPr lang="vi-VN" sz="2000" smtClean="0">
                <a:solidFill>
                  <a:schemeClr val="tx1"/>
                </a:solidFill>
                <a:latin typeface="Times New Roman" pitchFamily="18" charset="0"/>
                <a:cs typeface="Times New Roman" pitchFamily="18" charset="0"/>
              </a:rPr>
              <a:t>STEM</a:t>
            </a:r>
            <a:endParaRPr lang="en-US" sz="2000" smtClean="0">
              <a:solidFill>
                <a:schemeClr val="tx1"/>
              </a:solidFill>
              <a:latin typeface="Times New Roman" pitchFamily="18" charset="0"/>
              <a:cs typeface="Times New Roman" pitchFamily="18" charset="0"/>
            </a:endParaRPr>
          </a:p>
          <a:p>
            <a:pPr algn="just"/>
            <a:r>
              <a:rPr lang="en-US" sz="2000" smtClean="0">
                <a:solidFill>
                  <a:schemeClr val="tx1"/>
                </a:solidFill>
                <a:latin typeface="Times New Roman" pitchFamily="18" charset="0"/>
                <a:cs typeface="Times New Roman" pitchFamily="18" charset="0"/>
              </a:rPr>
              <a:t>     2. </a:t>
            </a:r>
            <a:r>
              <a:rPr lang="vi-VN" sz="2000">
                <a:solidFill>
                  <a:schemeClr val="tx1"/>
                </a:solidFill>
                <a:latin typeface="Times New Roman" pitchFamily="18" charset="0"/>
                <a:cs typeface="Times New Roman" pitchFamily="18" charset="0"/>
              </a:rPr>
              <a:t>Nghiên cứu lại tiến trình bài dạy STEM 5 hoạt động và cho biết: </a:t>
            </a:r>
            <a:r>
              <a:rPr lang="vi-VN" sz="2000" smtClean="0">
                <a:solidFill>
                  <a:schemeClr val="tx1"/>
                </a:solidFill>
                <a:latin typeface="Times New Roman" pitchFamily="18" charset="0"/>
                <a:cs typeface="Times New Roman" pitchFamily="18" charset="0"/>
              </a:rPr>
              <a:t>T</a:t>
            </a:r>
            <a:r>
              <a:rPr lang="en-US" sz="2000" smtClean="0">
                <a:solidFill>
                  <a:schemeClr val="tx1"/>
                </a:solidFill>
                <a:latin typeface="Times New Roman" pitchFamily="18" charset="0"/>
                <a:cs typeface="Times New Roman" pitchFamily="18" charset="0"/>
              </a:rPr>
              <a:t>r</a:t>
            </a:r>
            <a:r>
              <a:rPr lang="vi-VN" sz="2000" smtClean="0">
                <a:solidFill>
                  <a:schemeClr val="tx1"/>
                </a:solidFill>
                <a:latin typeface="Times New Roman" pitchFamily="18" charset="0"/>
                <a:cs typeface="Times New Roman" pitchFamily="18" charset="0"/>
              </a:rPr>
              <a:t>ong </a:t>
            </a:r>
            <a:r>
              <a:rPr lang="vi-VN" sz="2000">
                <a:solidFill>
                  <a:schemeClr val="tx1"/>
                </a:solidFill>
                <a:latin typeface="Times New Roman" pitchFamily="18" charset="0"/>
                <a:cs typeface="Times New Roman" pitchFamily="18" charset="0"/>
              </a:rPr>
              <a:t>3 phương pháp đánh giá cơ bản (viết, </a:t>
            </a:r>
            <a:r>
              <a:rPr lang="en-US" sz="2000" smtClean="0">
                <a:solidFill>
                  <a:schemeClr val="tx1"/>
                </a:solidFill>
                <a:latin typeface="Times New Roman" pitchFamily="18" charset="0"/>
                <a:cs typeface="Times New Roman" pitchFamily="18" charset="0"/>
              </a:rPr>
              <a:t>hỏi</a:t>
            </a:r>
            <a:r>
              <a:rPr lang="vi-VN" sz="2000" smtClean="0">
                <a:solidFill>
                  <a:schemeClr val="tx1"/>
                </a:solidFill>
                <a:latin typeface="Times New Roman" pitchFamily="18" charset="0"/>
                <a:cs typeface="Times New Roman" pitchFamily="18" charset="0"/>
              </a:rPr>
              <a:t> </a:t>
            </a:r>
            <a:r>
              <a:rPr lang="vi-VN" sz="2000">
                <a:solidFill>
                  <a:schemeClr val="tx1"/>
                </a:solidFill>
                <a:latin typeface="Times New Roman" pitchFamily="18" charset="0"/>
                <a:cs typeface="Times New Roman" pitchFamily="18" charset="0"/>
              </a:rPr>
              <a:t>đáp và quan sát), phương pháp nào đóng vai trò chủ đạo khi đánh giá HS khi thực hiện bài dạy STEM? Vì sao?</a:t>
            </a:r>
          </a:p>
          <a:p>
            <a:pPr algn="just"/>
            <a:endParaRPr lang="en-US" sz="2000" smtClean="0">
              <a:solidFill>
                <a:schemeClr val="tx1"/>
              </a:solidFill>
              <a:latin typeface="Times New Roman" pitchFamily="18" charset="0"/>
              <a:cs typeface="Times New Roman" pitchFamily="18" charset="0"/>
            </a:endParaRPr>
          </a:p>
          <a:p>
            <a:pPr algn="just"/>
            <a:endParaRPr lang="en-US" sz="2000">
              <a:solidFill>
                <a:schemeClr val="tx1"/>
              </a:solidFill>
              <a:latin typeface="Times New Roman" pitchFamily="18" charset="0"/>
              <a:cs typeface="Times New Roman" pitchFamily="18" charset="0"/>
            </a:endParaRPr>
          </a:p>
        </p:txBody>
      </p:sp>
      <p:sp>
        <p:nvSpPr>
          <p:cNvPr id="19" name="Slide Number Placeholder 2">
            <a:hlinkClick r:id="rId3" action="ppaction://hlinkpres?slideindex=1&amp;slidetitle="/>
          </p:cNvPr>
          <p:cNvSpPr txBox="1">
            <a:spLocks/>
          </p:cNvSpPr>
          <p:nvPr/>
        </p:nvSpPr>
        <p:spPr>
          <a:xfrm>
            <a:off x="8409318" y="644830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latin typeface="Times New Roman" pitchFamily="18" charset="0"/>
                <a:cs typeface="Times New Roman" pitchFamily="18" charset="0"/>
              </a:rPr>
              <a:pPr/>
              <a:t>47</a:t>
            </a:fld>
            <a:endParaRPr lang="en-US" sz="1400" b="1">
              <a:solidFill>
                <a:prstClr val="black"/>
              </a:solidFill>
              <a:latin typeface="Times New Roman" pitchFamily="18" charset="0"/>
              <a:cs typeface="Times New Roman" pitchFamily="18" charset="0"/>
            </a:endParaRPr>
          </a:p>
        </p:txBody>
      </p:sp>
      <p:sp>
        <p:nvSpPr>
          <p:cNvPr id="20" name="Frame 19">
            <a:hlinkClick r:id="rId4" action="ppaction://hlinkfile"/>
          </p:cNvPr>
          <p:cNvSpPr/>
          <p:nvPr/>
        </p:nvSpPr>
        <p:spPr>
          <a:xfrm>
            <a:off x="8480758" y="6513425"/>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9323039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48</a:t>
            </a:fld>
            <a:endParaRPr lang="en-US" sz="1400" b="1">
              <a:solidFill>
                <a:prstClr val="black"/>
              </a:solidFill>
              <a:cs typeface="Times New Roman" pitchFamily="18" charset="0"/>
            </a:endParaRPr>
          </a:p>
        </p:txBody>
      </p:sp>
      <p:sp>
        <p:nvSpPr>
          <p:cNvPr id="48" name="Rectangle 47"/>
          <p:cNvSpPr/>
          <p:nvPr/>
        </p:nvSpPr>
        <p:spPr>
          <a:xfrm>
            <a:off x="108073" y="404664"/>
            <a:ext cx="8964488" cy="2936188"/>
          </a:xfrm>
          <a:prstGeom prst="rect">
            <a:avLst/>
          </a:prstGeom>
        </p:spPr>
        <p:txBody>
          <a:bodyPr wrap="square">
            <a:spAutoFit/>
          </a:bodyPr>
          <a:lstStyle/>
          <a:p>
            <a:pPr algn="just">
              <a:lnSpc>
                <a:spcPct val="120000"/>
              </a:lnSpc>
            </a:pPr>
            <a:r>
              <a:rPr lang="en-US" sz="2200" b="1" smtClean="0">
                <a:solidFill>
                  <a:srgbClr val="000066"/>
                </a:solidFill>
                <a:cs typeface="Times New Roman" pitchFamily="18" charset="0"/>
              </a:rPr>
              <a:t>2.4. Đánh giá kết quả học tập STEM</a:t>
            </a:r>
          </a:p>
          <a:p>
            <a:pPr algn="just">
              <a:lnSpc>
                <a:spcPct val="120000"/>
              </a:lnSpc>
              <a:tabLst>
                <a:tab pos="357188" algn="l"/>
              </a:tabLst>
            </a:pPr>
            <a:r>
              <a:rPr lang="vi-VN" sz="2200" b="1" smtClean="0">
                <a:solidFill>
                  <a:srgbClr val="002060"/>
                </a:solidFill>
                <a:cs typeface="Arial" panose="020B0604020202020204" pitchFamily="34" charset="0"/>
                <a:sym typeface="Symbol"/>
              </a:rPr>
              <a:t>2.4.2.</a:t>
            </a:r>
            <a:r>
              <a:rPr lang="en-US" sz="2200" b="1" smtClean="0">
                <a:solidFill>
                  <a:srgbClr val="002060"/>
                </a:solidFill>
                <a:cs typeface="Arial" panose="020B0604020202020204" pitchFamily="34" charset="0"/>
                <a:sym typeface="Symbol"/>
              </a:rPr>
              <a:t> </a:t>
            </a:r>
            <a:r>
              <a:rPr lang="vi-VN" sz="2200" b="1" smtClean="0">
                <a:solidFill>
                  <a:srgbClr val="002060"/>
                </a:solidFill>
                <a:cs typeface="Arial" panose="020B0604020202020204" pitchFamily="34" charset="0"/>
                <a:sym typeface="Symbol"/>
              </a:rPr>
              <a:t>Đánh </a:t>
            </a:r>
            <a:r>
              <a:rPr lang="vi-VN" sz="2200" b="1">
                <a:solidFill>
                  <a:srgbClr val="002060"/>
                </a:solidFill>
                <a:cs typeface="Arial" panose="020B0604020202020204" pitchFamily="34" charset="0"/>
                <a:sym typeface="Symbol"/>
              </a:rPr>
              <a:t>giá trong dạy học bài dạy STEM</a:t>
            </a:r>
          </a:p>
          <a:p>
            <a:pPr algn="just">
              <a:lnSpc>
                <a:spcPct val="120000"/>
              </a:lnSpc>
              <a:tabLst>
                <a:tab pos="357188" algn="l"/>
              </a:tabLst>
            </a:pPr>
            <a:r>
              <a:rPr lang="vi-VN" sz="2200" smtClean="0">
                <a:solidFill>
                  <a:srgbClr val="002060"/>
                </a:solidFill>
                <a:cs typeface="Arial" panose="020B0604020202020204" pitchFamily="34" charset="0"/>
                <a:sym typeface="Symbol"/>
              </a:rPr>
              <a:t>2.4.2.</a:t>
            </a:r>
            <a:r>
              <a:rPr lang="en-US" sz="2200" smtClean="0">
                <a:solidFill>
                  <a:srgbClr val="002060"/>
                </a:solidFill>
                <a:cs typeface="Arial" panose="020B0604020202020204" pitchFamily="34" charset="0"/>
                <a:sym typeface="Symbol"/>
              </a:rPr>
              <a:t>3</a:t>
            </a:r>
            <a:r>
              <a:rPr lang="vi-VN" sz="2200" smtClean="0">
                <a:solidFill>
                  <a:srgbClr val="002060"/>
                </a:solidFill>
                <a:cs typeface="Arial" panose="020B0604020202020204" pitchFamily="34" charset="0"/>
                <a:sym typeface="Symbol"/>
              </a:rPr>
              <a:t>.</a:t>
            </a:r>
            <a:r>
              <a:rPr lang="vi-VN" sz="2200">
                <a:solidFill>
                  <a:srgbClr val="002060"/>
                </a:solidFill>
                <a:cs typeface="Arial" panose="020B0604020202020204" pitchFamily="34" charset="0"/>
                <a:sym typeface="Symbol"/>
              </a:rPr>
              <a:t>	Một số công cụ đánh giá</a:t>
            </a:r>
          </a:p>
          <a:p>
            <a:pPr algn="just">
              <a:lnSpc>
                <a:spcPct val="120000"/>
              </a:lnSpc>
              <a:tabLst>
                <a:tab pos="357188" algn="l"/>
              </a:tabLst>
            </a:pPr>
            <a:r>
              <a:rPr lang="vi-VN" sz="2200" smtClean="0">
                <a:solidFill>
                  <a:srgbClr val="002060"/>
                </a:solidFill>
                <a:cs typeface="Arial" panose="020B0604020202020204" pitchFamily="34" charset="0"/>
                <a:sym typeface="Symbol"/>
              </a:rPr>
              <a:t>a</a:t>
            </a:r>
            <a:r>
              <a:rPr lang="en-US" sz="2200" smtClean="0">
                <a:solidFill>
                  <a:srgbClr val="002060"/>
                </a:solidFill>
                <a:cs typeface="Arial" panose="020B0604020202020204" pitchFamily="34" charset="0"/>
                <a:sym typeface="Symbol"/>
              </a:rPr>
              <a:t>.</a:t>
            </a:r>
            <a:r>
              <a:rPr lang="vi-VN" sz="2200" smtClean="0">
                <a:solidFill>
                  <a:srgbClr val="002060"/>
                </a:solidFill>
                <a:cs typeface="Arial" panose="020B0604020202020204" pitchFamily="34" charset="0"/>
                <a:sym typeface="Symbol"/>
              </a:rPr>
              <a:t> </a:t>
            </a:r>
            <a:r>
              <a:rPr lang="vi-VN" sz="2200">
                <a:solidFill>
                  <a:srgbClr val="002060"/>
                </a:solidFill>
                <a:cs typeface="Arial" panose="020B0604020202020204" pitchFamily="34" charset="0"/>
                <a:sym typeface="Symbol"/>
              </a:rPr>
              <a:t>Phiếu đánh giá theo tiêu chí (Rubric)</a:t>
            </a:r>
          </a:p>
          <a:p>
            <a:pPr algn="just">
              <a:lnSpc>
                <a:spcPct val="120000"/>
              </a:lnSpc>
              <a:tabLst>
                <a:tab pos="357188" algn="l"/>
              </a:tabLst>
            </a:pPr>
            <a:r>
              <a:rPr lang="en-US" sz="2200" smtClean="0">
                <a:solidFill>
                  <a:prstClr val="black"/>
                </a:solidFill>
              </a:rPr>
              <a:t>	</a:t>
            </a:r>
          </a:p>
          <a:p>
            <a:pPr algn="just">
              <a:lnSpc>
                <a:spcPct val="120000"/>
              </a:lnSpc>
              <a:tabLst>
                <a:tab pos="357188" algn="l"/>
              </a:tabLst>
            </a:pPr>
            <a:endParaRPr lang="en-US" sz="2200" b="1">
              <a:solidFill>
                <a:srgbClr val="002060"/>
              </a:solidFill>
              <a:cs typeface="Arial" panose="020B0604020202020204" pitchFamily="34" charset="0"/>
              <a:sym typeface="Symbol"/>
            </a:endParaRPr>
          </a:p>
          <a:p>
            <a:pPr algn="just">
              <a:lnSpc>
                <a:spcPct val="120000"/>
              </a:lnSpc>
            </a:pPr>
            <a:endParaRPr lang="en-US" sz="2200">
              <a:solidFill>
                <a:prstClr val="black"/>
              </a:solidFill>
              <a:latin typeface="Impact"/>
              <a:cs typeface="Times New Roman" pitchFamily="18" charset="0"/>
            </a:endParaRPr>
          </a:p>
        </p:txBody>
      </p:sp>
      <p:sp>
        <p:nvSpPr>
          <p:cNvPr id="2" name="Rectangle 1"/>
          <p:cNvSpPr/>
          <p:nvPr/>
        </p:nvSpPr>
        <p:spPr>
          <a:xfrm>
            <a:off x="1128200" y="1418"/>
            <a:ext cx="6606480"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a:t>
            </a:r>
            <a:r>
              <a:rPr lang="en-US" b="1">
                <a:solidFill>
                  <a:schemeClr val="bg1"/>
                </a:solidFill>
                <a:latin typeface="Impact"/>
              </a:rPr>
              <a:t>: </a:t>
            </a:r>
            <a:r>
              <a:rPr lang="en-US" b="1" smtClean="0">
                <a:solidFill>
                  <a:schemeClr val="bg1"/>
                </a:solidFill>
                <a:latin typeface="Impact"/>
              </a:rPr>
              <a:t> </a:t>
            </a:r>
            <a:r>
              <a:rPr lang="vi-VN" b="1" smtClean="0">
                <a:solidFill>
                  <a:schemeClr val="bg1"/>
                </a:solidFill>
              </a:rPr>
              <a:t>XÂY </a:t>
            </a:r>
            <a:r>
              <a:rPr lang="vi-VN" b="1">
                <a:solidFill>
                  <a:schemeClr val="bg1"/>
                </a:solidFill>
              </a:rPr>
              <a:t>DỰNG VÀ THỰC HIỆN BÀI DẠY </a:t>
            </a:r>
            <a:r>
              <a:rPr lang="en-US" b="1">
                <a:solidFill>
                  <a:schemeClr val="bg1"/>
                </a:solidFill>
                <a:cs typeface="Times New Roman" pitchFamily="18" charset="0"/>
              </a:rPr>
              <a:t>STEM</a:t>
            </a:r>
          </a:p>
        </p:txBody>
      </p:sp>
      <p:sp>
        <p:nvSpPr>
          <p:cNvPr id="6" name="Frame 5">
            <a:hlinkClick r:id="rId4" action="ppaction://hlinkpres?slideindex=1&amp;slidetitle="/>
          </p:cNvPr>
          <p:cNvSpPr/>
          <p:nvPr/>
        </p:nvSpPr>
        <p:spPr>
          <a:xfrm>
            <a:off x="8409318" y="6446504"/>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094908437"/>
      </p:ext>
    </p:extLst>
  </p:cSld>
  <p:clrMapOvr>
    <a:masterClrMapping/>
  </p:clrMapOvr>
  <p:transition spd="slow">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49</a:t>
            </a:fld>
            <a:endParaRPr lang="en-US" sz="1400" b="1">
              <a:solidFill>
                <a:prstClr val="black"/>
              </a:solidFill>
              <a:cs typeface="Times New Roman" pitchFamily="18" charset="0"/>
            </a:endParaRPr>
          </a:p>
        </p:txBody>
      </p:sp>
      <p:sp>
        <p:nvSpPr>
          <p:cNvPr id="48" name="Rectangle 47"/>
          <p:cNvSpPr/>
          <p:nvPr/>
        </p:nvSpPr>
        <p:spPr>
          <a:xfrm>
            <a:off x="108073" y="404664"/>
            <a:ext cx="8964488" cy="4154984"/>
          </a:xfrm>
          <a:prstGeom prst="rect">
            <a:avLst/>
          </a:prstGeom>
        </p:spPr>
        <p:txBody>
          <a:bodyPr wrap="square">
            <a:spAutoFit/>
          </a:bodyPr>
          <a:lstStyle/>
          <a:p>
            <a:pPr algn="just">
              <a:lnSpc>
                <a:spcPct val="120000"/>
              </a:lnSpc>
            </a:pPr>
            <a:r>
              <a:rPr lang="en-US" sz="2200" b="1" smtClean="0">
                <a:solidFill>
                  <a:srgbClr val="000066"/>
                </a:solidFill>
                <a:cs typeface="Times New Roman" pitchFamily="18" charset="0"/>
              </a:rPr>
              <a:t>2.4. Đánh giá kết quả học tập STEM</a:t>
            </a:r>
          </a:p>
          <a:p>
            <a:pPr algn="just">
              <a:lnSpc>
                <a:spcPct val="120000"/>
              </a:lnSpc>
              <a:tabLst>
                <a:tab pos="357188" algn="l"/>
              </a:tabLst>
            </a:pPr>
            <a:r>
              <a:rPr lang="vi-VN" sz="2200" b="1" smtClean="0">
                <a:solidFill>
                  <a:srgbClr val="002060"/>
                </a:solidFill>
                <a:cs typeface="Arial" panose="020B0604020202020204" pitchFamily="34" charset="0"/>
                <a:sym typeface="Symbol"/>
              </a:rPr>
              <a:t>2.4.2.</a:t>
            </a:r>
            <a:r>
              <a:rPr lang="en-US" sz="2200" b="1" smtClean="0">
                <a:solidFill>
                  <a:srgbClr val="002060"/>
                </a:solidFill>
                <a:cs typeface="Arial" panose="020B0604020202020204" pitchFamily="34" charset="0"/>
                <a:sym typeface="Symbol"/>
              </a:rPr>
              <a:t> </a:t>
            </a:r>
            <a:r>
              <a:rPr lang="vi-VN" sz="2200" b="1" smtClean="0">
                <a:solidFill>
                  <a:srgbClr val="002060"/>
                </a:solidFill>
                <a:cs typeface="Arial" panose="020B0604020202020204" pitchFamily="34" charset="0"/>
                <a:sym typeface="Symbol"/>
              </a:rPr>
              <a:t>Đánh </a:t>
            </a:r>
            <a:r>
              <a:rPr lang="vi-VN" sz="2200" b="1">
                <a:solidFill>
                  <a:srgbClr val="002060"/>
                </a:solidFill>
                <a:cs typeface="Arial" panose="020B0604020202020204" pitchFamily="34" charset="0"/>
                <a:sym typeface="Symbol"/>
              </a:rPr>
              <a:t>giá trong dạy học bài dạy STEM</a:t>
            </a:r>
          </a:p>
          <a:p>
            <a:pPr algn="just">
              <a:lnSpc>
                <a:spcPct val="120000"/>
              </a:lnSpc>
              <a:tabLst>
                <a:tab pos="357188" algn="l"/>
              </a:tabLst>
            </a:pPr>
            <a:r>
              <a:rPr lang="vi-VN" sz="2200" smtClean="0">
                <a:solidFill>
                  <a:srgbClr val="002060"/>
                </a:solidFill>
                <a:cs typeface="Arial" panose="020B0604020202020204" pitchFamily="34" charset="0"/>
                <a:sym typeface="Symbol"/>
              </a:rPr>
              <a:t>2.4.2.</a:t>
            </a:r>
            <a:r>
              <a:rPr lang="en-US" sz="2200" smtClean="0">
                <a:solidFill>
                  <a:srgbClr val="002060"/>
                </a:solidFill>
                <a:cs typeface="Arial" panose="020B0604020202020204" pitchFamily="34" charset="0"/>
                <a:sym typeface="Symbol"/>
              </a:rPr>
              <a:t>3</a:t>
            </a:r>
            <a:r>
              <a:rPr lang="vi-VN" sz="2200" smtClean="0">
                <a:solidFill>
                  <a:srgbClr val="002060"/>
                </a:solidFill>
                <a:cs typeface="Arial" panose="020B0604020202020204" pitchFamily="34" charset="0"/>
                <a:sym typeface="Symbol"/>
              </a:rPr>
              <a:t>.</a:t>
            </a:r>
            <a:r>
              <a:rPr lang="vi-VN" sz="2200">
                <a:solidFill>
                  <a:srgbClr val="002060"/>
                </a:solidFill>
                <a:cs typeface="Arial" panose="020B0604020202020204" pitchFamily="34" charset="0"/>
                <a:sym typeface="Symbol"/>
              </a:rPr>
              <a:t>	Một số công cụ đánh giá</a:t>
            </a:r>
          </a:p>
          <a:p>
            <a:pPr algn="just">
              <a:lnSpc>
                <a:spcPct val="120000"/>
              </a:lnSpc>
              <a:tabLst>
                <a:tab pos="357188" algn="l"/>
              </a:tabLst>
            </a:pPr>
            <a:r>
              <a:rPr lang="vi-VN" sz="2200" smtClean="0">
                <a:solidFill>
                  <a:srgbClr val="002060"/>
                </a:solidFill>
                <a:cs typeface="Arial" panose="020B0604020202020204" pitchFamily="34" charset="0"/>
                <a:sym typeface="Symbol"/>
              </a:rPr>
              <a:t>a</a:t>
            </a:r>
            <a:r>
              <a:rPr lang="en-US" sz="2200" smtClean="0">
                <a:solidFill>
                  <a:srgbClr val="002060"/>
                </a:solidFill>
                <a:cs typeface="Arial" panose="020B0604020202020204" pitchFamily="34" charset="0"/>
                <a:sym typeface="Symbol"/>
              </a:rPr>
              <a:t>.</a:t>
            </a:r>
            <a:r>
              <a:rPr lang="vi-VN" sz="2200" smtClean="0">
                <a:solidFill>
                  <a:srgbClr val="002060"/>
                </a:solidFill>
                <a:cs typeface="Arial" panose="020B0604020202020204" pitchFamily="34" charset="0"/>
                <a:sym typeface="Symbol"/>
              </a:rPr>
              <a:t> Phiếu </a:t>
            </a:r>
            <a:r>
              <a:rPr lang="vi-VN" sz="2200">
                <a:solidFill>
                  <a:srgbClr val="002060"/>
                </a:solidFill>
                <a:cs typeface="Arial" panose="020B0604020202020204" pitchFamily="34" charset="0"/>
                <a:sym typeface="Symbol"/>
              </a:rPr>
              <a:t>đánh giá theo tiêu chí (Rubric</a:t>
            </a:r>
            <a:r>
              <a:rPr lang="vi-VN" sz="2200" smtClean="0">
                <a:solidFill>
                  <a:srgbClr val="002060"/>
                </a:solidFill>
                <a:cs typeface="Arial" panose="020B0604020202020204" pitchFamily="34" charset="0"/>
                <a:sym typeface="Symbol"/>
              </a:rPr>
              <a:t>)</a:t>
            </a:r>
            <a:endParaRPr lang="en-US" sz="2200" smtClean="0">
              <a:solidFill>
                <a:srgbClr val="002060"/>
              </a:solidFill>
              <a:cs typeface="Arial" panose="020B0604020202020204" pitchFamily="34" charset="0"/>
              <a:sym typeface="Symbol"/>
            </a:endParaRPr>
          </a:p>
          <a:p>
            <a:pPr algn="just">
              <a:lnSpc>
                <a:spcPct val="120000"/>
              </a:lnSpc>
              <a:tabLst>
                <a:tab pos="357188" algn="l"/>
              </a:tabLst>
            </a:pPr>
            <a:r>
              <a:rPr lang="vi-VN" sz="2200">
                <a:solidFill>
                  <a:srgbClr val="002060"/>
                </a:solidFill>
                <a:cs typeface="Arial" panose="020B0604020202020204" pitchFamily="34" charset="0"/>
                <a:sym typeface="Symbol"/>
              </a:rPr>
              <a:t>b) Hồ sơ học tập (portfolio</a:t>
            </a:r>
            <a:r>
              <a:rPr lang="vi-VN" sz="2200" smtClean="0">
                <a:solidFill>
                  <a:srgbClr val="002060"/>
                </a:solidFill>
                <a:cs typeface="Arial" panose="020B0604020202020204" pitchFamily="34" charset="0"/>
                <a:sym typeface="Symbol"/>
              </a:rPr>
              <a:t>)</a:t>
            </a:r>
            <a:endParaRPr lang="en-US" sz="2200" smtClean="0">
              <a:solidFill>
                <a:srgbClr val="002060"/>
              </a:solidFill>
              <a:cs typeface="Arial" panose="020B0604020202020204" pitchFamily="34" charset="0"/>
              <a:sym typeface="Symbol"/>
            </a:endParaRPr>
          </a:p>
          <a:p>
            <a:pPr algn="just">
              <a:lnSpc>
                <a:spcPct val="120000"/>
              </a:lnSpc>
              <a:tabLst>
                <a:tab pos="357188" algn="l"/>
              </a:tabLst>
            </a:pPr>
            <a:r>
              <a:rPr lang="vi-VN" sz="2200">
                <a:solidFill>
                  <a:srgbClr val="002060"/>
                </a:solidFill>
                <a:cs typeface="Arial" panose="020B0604020202020204" pitchFamily="34" charset="0"/>
                <a:sym typeface="Symbol"/>
              </a:rPr>
              <a:t>c) Sổ theo dõi của giáo </a:t>
            </a:r>
            <a:r>
              <a:rPr lang="vi-VN" sz="2200" smtClean="0">
                <a:solidFill>
                  <a:srgbClr val="002060"/>
                </a:solidFill>
                <a:cs typeface="Arial" panose="020B0604020202020204" pitchFamily="34" charset="0"/>
                <a:sym typeface="Symbol"/>
              </a:rPr>
              <a:t>viên</a:t>
            </a:r>
            <a:endParaRPr lang="en-US" sz="2200" smtClean="0">
              <a:solidFill>
                <a:srgbClr val="002060"/>
              </a:solidFill>
              <a:cs typeface="Arial" panose="020B0604020202020204" pitchFamily="34" charset="0"/>
              <a:sym typeface="Symbol"/>
            </a:endParaRPr>
          </a:p>
          <a:p>
            <a:pPr algn="just">
              <a:lnSpc>
                <a:spcPct val="120000"/>
              </a:lnSpc>
              <a:tabLst>
                <a:tab pos="357188" algn="l"/>
              </a:tabLst>
            </a:pPr>
            <a:r>
              <a:rPr lang="en-US" sz="2200">
                <a:solidFill>
                  <a:srgbClr val="002060"/>
                </a:solidFill>
                <a:cs typeface="Arial" panose="020B0604020202020204" pitchFamily="34" charset="0"/>
                <a:sym typeface="Symbol"/>
              </a:rPr>
              <a:t> </a:t>
            </a:r>
            <a:r>
              <a:rPr lang="en-US" sz="2200" smtClean="0">
                <a:solidFill>
                  <a:srgbClr val="002060"/>
                </a:solidFill>
                <a:cs typeface="Arial" panose="020B0604020202020204" pitchFamily="34" charset="0"/>
                <a:sym typeface="Symbol"/>
              </a:rPr>
              <a:t>(Trong tài liệu)</a:t>
            </a:r>
            <a:endParaRPr lang="vi-VN" sz="2200">
              <a:solidFill>
                <a:srgbClr val="002060"/>
              </a:solidFill>
              <a:cs typeface="Arial" panose="020B0604020202020204" pitchFamily="34" charset="0"/>
              <a:sym typeface="Symbol"/>
            </a:endParaRPr>
          </a:p>
          <a:p>
            <a:pPr algn="just">
              <a:lnSpc>
                <a:spcPct val="120000"/>
              </a:lnSpc>
              <a:tabLst>
                <a:tab pos="357188" algn="l"/>
              </a:tabLst>
            </a:pPr>
            <a:r>
              <a:rPr lang="en-US" sz="2200" smtClean="0">
                <a:solidFill>
                  <a:prstClr val="black"/>
                </a:solidFill>
              </a:rPr>
              <a:t>	</a:t>
            </a:r>
          </a:p>
          <a:p>
            <a:pPr algn="just">
              <a:lnSpc>
                <a:spcPct val="120000"/>
              </a:lnSpc>
              <a:tabLst>
                <a:tab pos="357188" algn="l"/>
              </a:tabLst>
            </a:pPr>
            <a:endParaRPr lang="en-US" sz="2200" b="1">
              <a:solidFill>
                <a:srgbClr val="002060"/>
              </a:solidFill>
              <a:cs typeface="Arial" panose="020B0604020202020204" pitchFamily="34" charset="0"/>
              <a:sym typeface="Symbol"/>
            </a:endParaRPr>
          </a:p>
          <a:p>
            <a:pPr algn="just">
              <a:lnSpc>
                <a:spcPct val="120000"/>
              </a:lnSpc>
            </a:pPr>
            <a:endParaRPr lang="en-US" sz="2200">
              <a:solidFill>
                <a:prstClr val="black"/>
              </a:solidFill>
              <a:latin typeface="Impact"/>
              <a:cs typeface="Times New Roman" pitchFamily="18" charset="0"/>
            </a:endParaRPr>
          </a:p>
        </p:txBody>
      </p:sp>
      <p:sp>
        <p:nvSpPr>
          <p:cNvPr id="2" name="Rectangle 1"/>
          <p:cNvSpPr/>
          <p:nvPr/>
        </p:nvSpPr>
        <p:spPr>
          <a:xfrm>
            <a:off x="1128200" y="1418"/>
            <a:ext cx="6606480" cy="424732"/>
          </a:xfrm>
          <a:prstGeom prst="rect">
            <a:avLst/>
          </a:prstGeom>
        </p:spPr>
        <p:txBody>
          <a:bodyPr wrap="square">
            <a:spAutoFit/>
          </a:bodyPr>
          <a:lstStyle/>
          <a:p>
            <a:pPr algn="ctr">
              <a:lnSpc>
                <a:spcPct val="120000"/>
              </a:lnSpc>
            </a:pPr>
            <a:r>
              <a:rPr lang="vi-VN" b="1">
                <a:solidFill>
                  <a:schemeClr val="bg1"/>
                </a:solidFill>
              </a:rPr>
              <a:t>CHƯƠNG </a:t>
            </a:r>
            <a:r>
              <a:rPr lang="en-US" b="1">
                <a:solidFill>
                  <a:schemeClr val="bg1"/>
                </a:solidFill>
              </a:rPr>
              <a:t>2</a:t>
            </a:r>
            <a:r>
              <a:rPr lang="en-US" b="1">
                <a:solidFill>
                  <a:schemeClr val="bg1"/>
                </a:solidFill>
                <a:latin typeface="Impact"/>
              </a:rPr>
              <a:t>: </a:t>
            </a:r>
            <a:r>
              <a:rPr lang="en-US" b="1" smtClean="0">
                <a:solidFill>
                  <a:schemeClr val="bg1"/>
                </a:solidFill>
                <a:latin typeface="Impact"/>
              </a:rPr>
              <a:t> </a:t>
            </a:r>
            <a:r>
              <a:rPr lang="vi-VN" b="1" smtClean="0">
                <a:solidFill>
                  <a:schemeClr val="bg1"/>
                </a:solidFill>
              </a:rPr>
              <a:t>XÂY </a:t>
            </a:r>
            <a:r>
              <a:rPr lang="vi-VN" b="1">
                <a:solidFill>
                  <a:schemeClr val="bg1"/>
                </a:solidFill>
              </a:rPr>
              <a:t>DỰNG VÀ THỰC HIỆN BÀI DẠY </a:t>
            </a:r>
            <a:r>
              <a:rPr lang="en-US" b="1">
                <a:solidFill>
                  <a:schemeClr val="bg1"/>
                </a:solidFill>
                <a:cs typeface="Times New Roman" pitchFamily="18" charset="0"/>
              </a:rPr>
              <a:t>STEM</a:t>
            </a:r>
          </a:p>
        </p:txBody>
      </p:sp>
      <p:sp>
        <p:nvSpPr>
          <p:cNvPr id="6" name="Frame 5">
            <a:hlinkClick r:id="rId4" action="ppaction://hlinkpres?slideindex=1&amp;slidetitle="/>
          </p:cNvPr>
          <p:cNvSpPr/>
          <p:nvPr/>
        </p:nvSpPr>
        <p:spPr>
          <a:xfrm>
            <a:off x="8409318" y="6446504"/>
            <a:ext cx="288000" cy="252000"/>
          </a:xfrm>
          <a:prstGeom prst="frame">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034990649"/>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498598"/>
          </a:xfrm>
          <a:prstGeom prst="rect">
            <a:avLst/>
          </a:prstGeom>
          <a:noFill/>
        </p:spPr>
        <p:txBody>
          <a:bodyPr wrap="square" rtlCol="0">
            <a:spAutoFit/>
          </a:bodyPr>
          <a:lstStyle/>
          <a:p>
            <a:pPr algn="just">
              <a:lnSpc>
                <a:spcPct val="120000"/>
              </a:lnSpc>
              <a:tabLst>
                <a:tab pos="354013" algn="l"/>
              </a:tabLst>
            </a:pPr>
            <a:r>
              <a:rPr lang="vi-VN" sz="2200" b="1" smtClean="0">
                <a:solidFill>
                  <a:prstClr val="black"/>
                </a:solidFill>
                <a:cs typeface="Times New Roman" pitchFamily="18" charset="0"/>
              </a:rPr>
              <a:t>CHƯƠNG </a:t>
            </a:r>
            <a:r>
              <a:rPr lang="vi-VN" sz="2200" b="1">
                <a:solidFill>
                  <a:prstClr val="black"/>
                </a:solidFill>
                <a:cs typeface="Times New Roman" pitchFamily="18" charset="0"/>
              </a:rPr>
              <a:t>1: MỘT SỐ VẤN ĐỀ CƠ BẢN VỀ GIÁO DỤC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p:txBody>
      </p:sp>
      <p:sp>
        <p:nvSpPr>
          <p:cNvPr id="5" name="Bevel 4">
            <a:hlinkClick r:id="rId3" action="ppaction://hlinkfile"/>
          </p:cNvPr>
          <p:cNvSpPr/>
          <p:nvPr/>
        </p:nvSpPr>
        <p:spPr>
          <a:xfrm>
            <a:off x="8430976" y="6449568"/>
            <a:ext cx="360000" cy="252000"/>
          </a:xfrm>
          <a:prstGeom prst="bevel">
            <a:avLst/>
          </a:prstGeom>
          <a:solidFill>
            <a:schemeClr val="tx2">
              <a:lumMod val="25000"/>
              <a:lumOff val="75000"/>
            </a:schemeClr>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solidFill>
                  <a:prstClr val="black"/>
                </a:solidFill>
                <a:cs typeface="Times New Roman" pitchFamily="18" charset="0"/>
              </a:rPr>
              <a:t>7</a:t>
            </a:r>
          </a:p>
        </p:txBody>
      </p:sp>
      <p:sp>
        <p:nvSpPr>
          <p:cNvPr id="8" name="Rectangle 7"/>
          <p:cNvSpPr/>
          <p:nvPr/>
        </p:nvSpPr>
        <p:spPr>
          <a:xfrm>
            <a:off x="1632825" y="-12636"/>
            <a:ext cx="6291126" cy="400110"/>
          </a:xfrm>
          <a:prstGeom prst="rect">
            <a:avLst/>
          </a:prstGeom>
        </p:spPr>
        <p:txBody>
          <a:bodyPr wrap="square">
            <a:spAutoFit/>
          </a:bodyPr>
          <a:lstStyle/>
          <a:p>
            <a:r>
              <a:rPr lang="vi-VN" sz="2000" b="1" smtClean="0">
                <a:solidFill>
                  <a:schemeClr val="bg1"/>
                </a:solidFill>
                <a:latin typeface="Times New Roman" pitchFamily="18" charset="0"/>
                <a:cs typeface="Times New Roman" pitchFamily="18" charset="0"/>
              </a:rPr>
              <a:t>GIÁO DỤC STEM TRONG </a:t>
            </a:r>
            <a:r>
              <a:rPr lang="en-US" sz="2000" b="1" smtClean="0">
                <a:solidFill>
                  <a:schemeClr val="bg1"/>
                </a:solidFill>
                <a:latin typeface="Times New Roman" pitchFamily="18" charset="0"/>
                <a:cs typeface="Times New Roman" pitchFamily="18" charset="0"/>
              </a:rPr>
              <a:t>CHƯƠNG TRÌNH GDPT </a:t>
            </a:r>
            <a:r>
              <a:rPr lang="vi-VN" sz="2000" b="1" smtClean="0">
                <a:solidFill>
                  <a:schemeClr val="bg1"/>
                </a:solidFill>
                <a:latin typeface="Times New Roman" pitchFamily="18" charset="0"/>
                <a:cs typeface="Times New Roman" pitchFamily="18" charset="0"/>
              </a:rPr>
              <a:t> </a:t>
            </a:r>
            <a:endParaRPr lang="en-US" sz="2000">
              <a:solidFill>
                <a:schemeClr val="bg1"/>
              </a:solidFill>
            </a:endParaRPr>
          </a:p>
        </p:txBody>
      </p:sp>
      <p:sp>
        <p:nvSpPr>
          <p:cNvPr id="9" name="AutoShape 46"/>
          <p:cNvSpPr>
            <a:spLocks noChangeArrowheads="1"/>
          </p:cNvSpPr>
          <p:nvPr/>
        </p:nvSpPr>
        <p:spPr bwMode="gray">
          <a:xfrm>
            <a:off x="1040121" y="2211255"/>
            <a:ext cx="1908000" cy="792000"/>
          </a:xfrm>
          <a:prstGeom prst="roundRect">
            <a:avLst>
              <a:gd name="adj" fmla="val 50000"/>
            </a:avLst>
          </a:prstGeom>
          <a:solidFill>
            <a:schemeClr val="tx2">
              <a:lumMod val="25000"/>
              <a:lumOff val="75000"/>
            </a:schemeClr>
          </a:solidFill>
          <a:ln>
            <a:solidFill>
              <a:srgbClr val="00B050"/>
            </a:solidFill>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sz="2000" smtClean="0">
                <a:solidFill>
                  <a:srgbClr val="000066"/>
                </a:solidFill>
                <a:latin typeface="Times New Roman" pitchFamily="18" charset="0"/>
                <a:cs typeface="Times New Roman" pitchFamily="18" charset="0"/>
              </a:rPr>
              <a:t>Bao g</a:t>
            </a:r>
            <a:r>
              <a:rPr lang="en-US" sz="2000" smtClean="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ồm </a:t>
            </a:r>
          </a:p>
          <a:p>
            <a:pPr algn="ctr"/>
            <a:r>
              <a:rPr lang="en-US" sz="200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c</a:t>
            </a:r>
            <a:r>
              <a:rPr lang="en-US" sz="2000" smtClean="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rPr>
              <a:t>ác nội dung</a:t>
            </a:r>
            <a:endParaRPr lang="en-US" sz="2000" dirty="0">
              <a:solidFill>
                <a:srgbClr val="000066"/>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12" name="Rectangle 11"/>
          <p:cNvSpPr/>
          <p:nvPr/>
        </p:nvSpPr>
        <p:spPr>
          <a:xfrm>
            <a:off x="3497819" y="1289439"/>
            <a:ext cx="5178637" cy="53489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M</a:t>
            </a:r>
            <a:r>
              <a:rPr lang="vi-VN" sz="2000" smtClean="0">
                <a:solidFill>
                  <a:srgbClr val="000066"/>
                </a:solidFill>
                <a:latin typeface="Times New Roman" pitchFamily="18" charset="0"/>
                <a:cs typeface="Times New Roman" pitchFamily="18" charset="0"/>
              </a:rPr>
              <a:t>ột số khái niệm cơ bản về giáo dục STEM</a:t>
            </a:r>
            <a:endParaRPr lang="vi-VN" sz="2000">
              <a:solidFill>
                <a:srgbClr val="000066"/>
              </a:solidFill>
              <a:latin typeface="Times New Roman" pitchFamily="18" charset="0"/>
              <a:cs typeface="Times New Roman" pitchFamily="18" charset="0"/>
            </a:endParaRPr>
          </a:p>
        </p:txBody>
      </p:sp>
      <p:sp>
        <p:nvSpPr>
          <p:cNvPr id="13" name="Rectangle 12"/>
          <p:cNvSpPr/>
          <p:nvPr/>
        </p:nvSpPr>
        <p:spPr>
          <a:xfrm>
            <a:off x="3497819" y="1951286"/>
            <a:ext cx="5178637" cy="75584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G</a:t>
            </a:r>
            <a:r>
              <a:rPr lang="vi-VN" sz="2000" smtClean="0">
                <a:solidFill>
                  <a:srgbClr val="000066"/>
                </a:solidFill>
                <a:latin typeface="Times New Roman" pitchFamily="18" charset="0"/>
                <a:cs typeface="Times New Roman" pitchFamily="18" charset="0"/>
              </a:rPr>
              <a:t>iáo dục STEM trong chương trình giáo dục phổ thông</a:t>
            </a:r>
            <a:endParaRPr lang="en-US" sz="2000">
              <a:solidFill>
                <a:srgbClr val="000066"/>
              </a:solidFill>
            </a:endParaRPr>
          </a:p>
        </p:txBody>
      </p:sp>
      <p:sp>
        <p:nvSpPr>
          <p:cNvPr id="14" name="Rectangle 13"/>
          <p:cNvSpPr/>
          <p:nvPr/>
        </p:nvSpPr>
        <p:spPr>
          <a:xfrm>
            <a:off x="3497794" y="2834083"/>
            <a:ext cx="5148627" cy="756000"/>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C</a:t>
            </a:r>
            <a:r>
              <a:rPr lang="vi-VN" sz="2000" smtClean="0">
                <a:solidFill>
                  <a:srgbClr val="000066"/>
                </a:solidFill>
                <a:latin typeface="Times New Roman" pitchFamily="18" charset="0"/>
                <a:cs typeface="Times New Roman" pitchFamily="18" charset="0"/>
              </a:rPr>
              <a:t>ơ sở thiết kế, tổ chức các hoạt động giáo dục S</a:t>
            </a:r>
            <a:r>
              <a:rPr lang="en-US" sz="2000" smtClean="0">
                <a:solidFill>
                  <a:srgbClr val="000066"/>
                </a:solidFill>
                <a:latin typeface="Times New Roman" pitchFamily="18" charset="0"/>
                <a:cs typeface="Times New Roman" pitchFamily="18" charset="0"/>
              </a:rPr>
              <a:t>TEM</a:t>
            </a:r>
            <a:endParaRPr lang="vi-VN" sz="2000">
              <a:solidFill>
                <a:srgbClr val="000066"/>
              </a:solidFill>
              <a:latin typeface="Times New Roman" pitchFamily="18" charset="0"/>
              <a:cs typeface="Times New Roman" pitchFamily="18" charset="0"/>
            </a:endParaRPr>
          </a:p>
        </p:txBody>
      </p:sp>
      <p:sp>
        <p:nvSpPr>
          <p:cNvPr id="15" name="Line Callout 1 (Border and Accent Bar) 14"/>
          <p:cNvSpPr/>
          <p:nvPr/>
        </p:nvSpPr>
        <p:spPr>
          <a:xfrm>
            <a:off x="3321522" y="1268760"/>
            <a:ext cx="45719" cy="3240360"/>
          </a:xfrm>
          <a:prstGeom prst="accentBorderCallout1">
            <a:avLst>
              <a:gd name="adj1" fmla="val 18750"/>
              <a:gd name="adj2" fmla="val -8333"/>
              <a:gd name="adj3" fmla="val 33035"/>
              <a:gd name="adj4" fmla="val -1020584"/>
            </a:avLst>
          </a:prstGeom>
          <a:solidFill>
            <a:schemeClr val="tx2">
              <a:lumMod val="25000"/>
              <a:lumOff val="75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66"/>
              </a:solidFill>
            </a:endParaRPr>
          </a:p>
        </p:txBody>
      </p:sp>
      <p:sp>
        <p:nvSpPr>
          <p:cNvPr id="16" name="Rectangle 15"/>
          <p:cNvSpPr/>
          <p:nvPr/>
        </p:nvSpPr>
        <p:spPr>
          <a:xfrm>
            <a:off x="3497794" y="3717032"/>
            <a:ext cx="5148627" cy="792088"/>
          </a:xfrm>
          <a:prstGeom prst="rect">
            <a:avLst/>
          </a:prstGeom>
          <a:solidFill>
            <a:schemeClr val="tx2">
              <a:lumMod val="25000"/>
              <a:lumOff val="75000"/>
            </a:schemeClr>
          </a:solidFill>
          <a:ln>
            <a:solidFill>
              <a:schemeClr val="accent2"/>
            </a:solidFill>
          </a:ln>
        </p:spPr>
        <p:style>
          <a:lnRef idx="3">
            <a:schemeClr val="lt1"/>
          </a:lnRef>
          <a:fillRef idx="1">
            <a:schemeClr val="accent3"/>
          </a:fillRef>
          <a:effectRef idx="1">
            <a:schemeClr val="accent3"/>
          </a:effectRef>
          <a:fontRef idx="minor">
            <a:schemeClr val="lt1"/>
          </a:fontRef>
        </p:style>
        <p:txBody>
          <a:bodyPr rtlCol="0" anchor="ctr"/>
          <a:lstStyle/>
          <a:p>
            <a:pPr algn="just"/>
            <a:r>
              <a:rPr lang="en-US" sz="2000">
                <a:solidFill>
                  <a:srgbClr val="000066"/>
                </a:solidFill>
                <a:latin typeface="Times New Roman" pitchFamily="18" charset="0"/>
                <a:cs typeface="Times New Roman" pitchFamily="18" charset="0"/>
              </a:rPr>
              <a:t>M</a:t>
            </a:r>
            <a:r>
              <a:rPr lang="vi-VN" sz="2000" smtClean="0">
                <a:solidFill>
                  <a:srgbClr val="000066"/>
                </a:solidFill>
                <a:latin typeface="Times New Roman" pitchFamily="18" charset="0"/>
                <a:cs typeface="Times New Roman" pitchFamily="18" charset="0"/>
              </a:rPr>
              <a:t>ột số hình thức tổ chức giáo dục S</a:t>
            </a:r>
            <a:r>
              <a:rPr lang="en-US" sz="2000" smtClean="0">
                <a:solidFill>
                  <a:srgbClr val="000066"/>
                </a:solidFill>
                <a:latin typeface="Times New Roman" pitchFamily="18" charset="0"/>
                <a:cs typeface="Times New Roman" pitchFamily="18" charset="0"/>
              </a:rPr>
              <a:t>TEM</a:t>
            </a:r>
            <a:endParaRPr lang="vi-VN" sz="2000">
              <a:solidFill>
                <a:srgbClr val="000066"/>
              </a:solidFill>
              <a:latin typeface="Times New Roman" pitchFamily="18" charset="0"/>
              <a:cs typeface="Times New Roman" pitchFamily="18" charset="0"/>
            </a:endParaRPr>
          </a:p>
        </p:txBody>
      </p:sp>
      <p:sp>
        <p:nvSpPr>
          <p:cNvPr id="17" name="Oval 54"/>
          <p:cNvSpPr>
            <a:spLocks noChangeArrowheads="1"/>
          </p:cNvSpPr>
          <p:nvPr/>
        </p:nvSpPr>
        <p:spPr bwMode="gray">
          <a:xfrm>
            <a:off x="468623" y="2324259"/>
            <a:ext cx="555688" cy="389513"/>
          </a:xfrm>
          <a:prstGeom prst="ellipse">
            <a:avLst/>
          </a:prstGeom>
          <a:gradFill rotWithShape="1">
            <a:gsLst>
              <a:gs pos="0">
                <a:srgbClr val="FFCC00"/>
              </a:gs>
              <a:gs pos="100000">
                <a:srgbClr val="7C6300"/>
              </a:gs>
            </a:gsLst>
            <a:lin ang="2700000" scaled="1"/>
          </a:gradFill>
          <a:ln w="38100" algn="ctr">
            <a:solidFill>
              <a:schemeClr val="bg1"/>
            </a:solidFill>
            <a:round/>
            <a:headEnd/>
            <a:tailEnd/>
          </a:ln>
          <a:effectLst/>
          <a:scene3d>
            <a:camera prst="orthographicFront"/>
            <a:lightRig rig="threePt" dir="t"/>
          </a:scene3d>
          <a:sp3d>
            <a:bevelT prst="relaxedInset"/>
          </a:sp3d>
          <a:extLs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square" anchor="ctr">
            <a:spAutoFit/>
          </a:bodyPr>
          <a:lstStyle/>
          <a:p>
            <a:pPr eaLnBrk="1" hangingPunct="1"/>
            <a:endParaRPr lang="en-US" sz="1200" b="1">
              <a:solidFill>
                <a:srgbClr val="FF0000"/>
              </a:solidFill>
            </a:endParaRPr>
          </a:p>
        </p:txBody>
      </p:sp>
    </p:spTree>
    <p:extLst>
      <p:ext uri="{BB962C8B-B14F-4D97-AF65-F5344CB8AC3E}">
        <p14:creationId xmlns:p14="http://schemas.microsoft.com/office/powerpoint/2010/main" val="2291503219"/>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2">
            <a:hlinkClick r:id="rId3" action="ppaction://hlinkpres?slideindex=1&amp;slidetitle="/>
          </p:cNvPr>
          <p:cNvSpPr txBox="1">
            <a:spLocks/>
          </p:cNvSpPr>
          <p:nvPr/>
        </p:nvSpPr>
        <p:spPr>
          <a:xfrm>
            <a:off x="8323590" y="6381380"/>
            <a:ext cx="405408" cy="365125"/>
          </a:xfrm>
          <a:prstGeom prst="rect">
            <a:avLst/>
          </a:prstGeom>
          <a:solidFill>
            <a:schemeClr val="bg1">
              <a:lumMod val="85000"/>
            </a:schemeClr>
          </a:solidFill>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50</a:t>
            </a:fld>
            <a:endParaRPr lang="en-US" sz="1400" b="1">
              <a:solidFill>
                <a:prstClr val="black"/>
              </a:solidFill>
              <a:cs typeface="Times New Roman" pitchFamily="18" charset="0"/>
            </a:endParaRPr>
          </a:p>
        </p:txBody>
      </p:sp>
      <p:sp>
        <p:nvSpPr>
          <p:cNvPr id="48" name="Rectangle 47"/>
          <p:cNvSpPr/>
          <p:nvPr/>
        </p:nvSpPr>
        <p:spPr>
          <a:xfrm>
            <a:off x="108073" y="404664"/>
            <a:ext cx="8964488" cy="1412694"/>
          </a:xfrm>
          <a:prstGeom prst="rect">
            <a:avLst/>
          </a:prstGeom>
        </p:spPr>
        <p:txBody>
          <a:bodyPr wrap="square">
            <a:spAutoFit/>
          </a:bodyPr>
          <a:lstStyle/>
          <a:p>
            <a:pPr algn="just">
              <a:lnSpc>
                <a:spcPct val="130000"/>
              </a:lnSpc>
            </a:pPr>
            <a:r>
              <a:rPr lang="en-US" sz="2200" b="1">
                <a:solidFill>
                  <a:srgbClr val="000066"/>
                </a:solidFill>
                <a:cs typeface="Times New Roman" pitchFamily="18" charset="0"/>
              </a:rPr>
              <a:t>C</a:t>
            </a:r>
            <a:r>
              <a:rPr lang="vi-VN" sz="2200" b="1" smtClean="0">
                <a:solidFill>
                  <a:srgbClr val="000066"/>
                </a:solidFill>
                <a:cs typeface="Times New Roman" pitchFamily="18" charset="0"/>
              </a:rPr>
              <a:t>hương 3: kế hoạch dạy học </a:t>
            </a:r>
            <a:r>
              <a:rPr lang="en-US" sz="2200" b="1" smtClean="0">
                <a:solidFill>
                  <a:srgbClr val="000066"/>
                </a:solidFill>
                <a:cs typeface="Times New Roman" pitchFamily="18" charset="0"/>
              </a:rPr>
              <a:t>STEM</a:t>
            </a:r>
            <a:r>
              <a:rPr lang="vi-VN" sz="2200" b="1" smtClean="0">
                <a:solidFill>
                  <a:srgbClr val="000066"/>
                </a:solidFill>
                <a:cs typeface="Times New Roman" pitchFamily="18" charset="0"/>
              </a:rPr>
              <a:t>	</a:t>
            </a:r>
          </a:p>
          <a:p>
            <a:pPr algn="just">
              <a:lnSpc>
                <a:spcPct val="130000"/>
              </a:lnSpc>
            </a:pPr>
            <a:r>
              <a:rPr lang="vi-VN" sz="2200" smtClean="0">
                <a:solidFill>
                  <a:srgbClr val="000066"/>
                </a:solidFill>
                <a:cs typeface="Times New Roman" pitchFamily="18" charset="0"/>
              </a:rPr>
              <a:t>3.1.</a:t>
            </a:r>
            <a:r>
              <a:rPr lang="en-US" sz="2200" smtClean="0">
                <a:solidFill>
                  <a:srgbClr val="000066"/>
                </a:solidFill>
                <a:cs typeface="Times New Roman" pitchFamily="18" charset="0"/>
              </a:rPr>
              <a:t> M</a:t>
            </a:r>
            <a:r>
              <a:rPr lang="vi-VN" sz="2200" smtClean="0">
                <a:solidFill>
                  <a:srgbClr val="000066"/>
                </a:solidFill>
                <a:cs typeface="Times New Roman" pitchFamily="18" charset="0"/>
              </a:rPr>
              <a:t>ột số kế hoạch bài dạy </a:t>
            </a:r>
            <a:r>
              <a:rPr lang="en-US" sz="2200" smtClean="0">
                <a:solidFill>
                  <a:srgbClr val="000066"/>
                </a:solidFill>
                <a:cs typeface="Times New Roman" pitchFamily="18" charset="0"/>
              </a:rPr>
              <a:t>STEM </a:t>
            </a:r>
            <a:r>
              <a:rPr lang="vi-VN" sz="2200" smtClean="0">
                <a:solidFill>
                  <a:srgbClr val="000066"/>
                </a:solidFill>
                <a:cs typeface="Times New Roman" pitchFamily="18" charset="0"/>
              </a:rPr>
              <a:t>minh họa	</a:t>
            </a:r>
          </a:p>
          <a:p>
            <a:pPr algn="just">
              <a:lnSpc>
                <a:spcPct val="130000"/>
              </a:lnSpc>
            </a:pPr>
            <a:r>
              <a:rPr lang="vi-VN" sz="2200" smtClean="0">
                <a:solidFill>
                  <a:srgbClr val="000066"/>
                </a:solidFill>
                <a:cs typeface="Times New Roman" pitchFamily="18" charset="0"/>
              </a:rPr>
              <a:t>3.2. </a:t>
            </a:r>
            <a:r>
              <a:rPr lang="en-US" sz="2200" smtClean="0">
                <a:solidFill>
                  <a:srgbClr val="000066"/>
                </a:solidFill>
                <a:cs typeface="Times New Roman" pitchFamily="18" charset="0"/>
              </a:rPr>
              <a:t>Đ</a:t>
            </a:r>
            <a:r>
              <a:rPr lang="vi-VN" sz="2200" smtClean="0">
                <a:solidFill>
                  <a:srgbClr val="000066"/>
                </a:solidFill>
                <a:cs typeface="Times New Roman" pitchFamily="18" charset="0"/>
              </a:rPr>
              <a:t>ề xuất tên các bài học </a:t>
            </a:r>
            <a:r>
              <a:rPr lang="en-US" sz="2200" smtClean="0">
                <a:solidFill>
                  <a:srgbClr val="000066"/>
                </a:solidFill>
                <a:cs typeface="Times New Roman" pitchFamily="18" charset="0"/>
              </a:rPr>
              <a:t>STEM</a:t>
            </a:r>
            <a:endParaRPr lang="vi-VN" sz="2200" smtClean="0">
              <a:solidFill>
                <a:srgbClr val="000066"/>
              </a:solidFill>
              <a:cs typeface="Times New Roman" pitchFamily="18" charset="0"/>
            </a:endParaRPr>
          </a:p>
        </p:txBody>
      </p:sp>
      <p:sp>
        <p:nvSpPr>
          <p:cNvPr id="6" name="Frame 5">
            <a:hlinkClick r:id="rId4" action="ppaction://hlinkfile"/>
          </p:cNvPr>
          <p:cNvSpPr/>
          <p:nvPr/>
        </p:nvSpPr>
        <p:spPr>
          <a:xfrm>
            <a:off x="8409318" y="6446504"/>
            <a:ext cx="288000" cy="252000"/>
          </a:xfrm>
          <a:prstGeom prst="frame">
            <a:avLst/>
          </a:prstGeom>
          <a:solidFill>
            <a:schemeClr val="bg1">
              <a:lumMod val="8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itchFamily="18" charset="0"/>
              <a:cs typeface="Times New Roman" pitchFamily="18" charset="0"/>
            </a:endParaRPr>
          </a:p>
        </p:txBody>
      </p:sp>
      <p:sp>
        <p:nvSpPr>
          <p:cNvPr id="8" name="Rectangle 7"/>
          <p:cNvSpPr/>
          <p:nvPr/>
        </p:nvSpPr>
        <p:spPr>
          <a:xfrm>
            <a:off x="1476235" y="1652"/>
            <a:ext cx="6408134" cy="400110"/>
          </a:xfrm>
          <a:prstGeom prst="rect">
            <a:avLst/>
          </a:prstGeom>
        </p:spPr>
        <p:txBody>
          <a:bodyPr wrap="square">
            <a:spAutoFit/>
          </a:bodyPr>
          <a:lstStyle/>
          <a:p>
            <a:pPr algn="ctr"/>
            <a:r>
              <a:rPr lang="vi-VN" sz="2000" b="1" smtClean="0">
                <a:solidFill>
                  <a:schemeClr val="bg1"/>
                </a:solidFill>
                <a:latin typeface="+mj-lt"/>
                <a:cs typeface="Times New Roman" pitchFamily="18" charset="0"/>
              </a:rPr>
              <a:t>GIÁO DỤC STEM TRONG </a:t>
            </a:r>
            <a:r>
              <a:rPr lang="en-US" sz="2000" b="1" smtClean="0">
                <a:solidFill>
                  <a:schemeClr val="bg1"/>
                </a:solidFill>
                <a:latin typeface="Times New Roman" pitchFamily="18" charset="0"/>
                <a:cs typeface="Times New Roman" pitchFamily="18" charset="0"/>
              </a:rPr>
              <a:t>CHƯƠNG TRÌNH GDPT </a:t>
            </a:r>
            <a:r>
              <a:rPr lang="vi-VN" sz="2000" b="1" smtClean="0">
                <a:solidFill>
                  <a:schemeClr val="bg1"/>
                </a:solidFill>
                <a:latin typeface="Times New Roman" pitchFamily="18" charset="0"/>
                <a:cs typeface="Times New Roman" pitchFamily="18" charset="0"/>
              </a:rPr>
              <a:t> </a:t>
            </a:r>
            <a:endParaRPr lang="en-US" sz="2000">
              <a:solidFill>
                <a:schemeClr val="bg1"/>
              </a:solidFill>
              <a:latin typeface="Times New Roman" pitchFamily="18" charset="0"/>
              <a:cs typeface="Times New Roman" pitchFamily="18" charset="0"/>
            </a:endParaRPr>
          </a:p>
        </p:txBody>
      </p:sp>
      <p:pic>
        <p:nvPicPr>
          <p:cNvPr id="9" name="Picture 2" descr="Chương trình giáo dục STEM ở Việt Nam – thực trạng và giải pháp | Tạp chí  Quản lý nhà nước">
            <a:extLst>
              <a:ext uri="{FF2B5EF4-FFF2-40B4-BE49-F238E27FC236}">
                <a16:creationId xmlns:a16="http://schemas.microsoft.com/office/drawing/2014/main" xmlns="" id="{90C9675A-B9B4-235F-0BAB-AAB21C471F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5" y="1789187"/>
            <a:ext cx="4176464" cy="4245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85529"/>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1311128"/>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a:t>
            </a:r>
            <a:r>
              <a:rPr lang="vi-VN" sz="2200" b="1">
                <a:solidFill>
                  <a:prstClr val="black"/>
                </a:solidFill>
                <a:cs typeface="Times New Roman" pitchFamily="18" charset="0"/>
              </a:rPr>
              <a:t>1: MỘT SỐ VẤN ĐỀ CƠ BẢN VỀ GIÁO DỤC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khái niệm cơ bản về giáo dục STEM</a:t>
            </a:r>
            <a:endParaRPr lang="vi-VN" sz="2200" b="1">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Thuật </a:t>
            </a:r>
            <a:r>
              <a:rPr lang="vi-VN" sz="2200" b="1">
                <a:solidFill>
                  <a:prstClr val="black"/>
                </a:solidFill>
                <a:cs typeface="Times New Roman" pitchFamily="18" charset="0"/>
              </a:rPr>
              <a:t>ngữ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6</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4" name="Oval 3">
            <a:hlinkClick r:id="rId3" action="ppaction://hlinkfile"/>
          </p:cNvPr>
          <p:cNvSpPr/>
          <p:nvPr/>
        </p:nvSpPr>
        <p:spPr>
          <a:xfrm>
            <a:off x="9000504" y="620688"/>
            <a:ext cx="72000" cy="72000"/>
          </a:xfrm>
          <a:prstGeom prst="ellipse">
            <a:avLst/>
          </a:prstGeom>
          <a:solidFill>
            <a:schemeClr val="bg1"/>
          </a:solidFill>
          <a:ln>
            <a:solidFill>
              <a:srgbClr val="25D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hlinkClick r:id="rId4" action="ppaction://hlinkfile"/>
          </p:cNvPr>
          <p:cNvSpPr/>
          <p:nvPr/>
        </p:nvSpPr>
        <p:spPr>
          <a:xfrm>
            <a:off x="8964496" y="5603522"/>
            <a:ext cx="72000" cy="72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hlinkClick r:id="rId5" action="ppaction://hlinkfile"/>
          </p:cNvPr>
          <p:cNvSpPr/>
          <p:nvPr/>
        </p:nvSpPr>
        <p:spPr>
          <a:xfrm>
            <a:off x="9036496" y="3429008"/>
            <a:ext cx="72000" cy="72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xmlns="" id="{25762151-BA96-164A-3BA3-FB2CF126F436}"/>
              </a:ext>
            </a:extLst>
          </p:cNvPr>
          <p:cNvPicPr>
            <a:picLocks noChangeAspect="1"/>
          </p:cNvPicPr>
          <p:nvPr/>
        </p:nvPicPr>
        <p:blipFill>
          <a:blip r:embed="rId6"/>
          <a:stretch>
            <a:fillRect/>
          </a:stretch>
        </p:blipFill>
        <p:spPr>
          <a:xfrm>
            <a:off x="136650" y="1713757"/>
            <a:ext cx="4225380" cy="3084362"/>
          </a:xfrm>
          <a:prstGeom prst="rect">
            <a:avLst/>
          </a:prstGeom>
        </p:spPr>
      </p:pic>
      <p:sp>
        <p:nvSpPr>
          <p:cNvPr id="14" name="Rectangle 13">
            <a:extLst>
              <a:ext uri="{FF2B5EF4-FFF2-40B4-BE49-F238E27FC236}">
                <a16:creationId xmlns:a16="http://schemas.microsoft.com/office/drawing/2014/main" xmlns="" id="{ACB06A49-C45E-CF31-0C96-73DFA90A204D}"/>
              </a:ext>
            </a:extLst>
          </p:cNvPr>
          <p:cNvSpPr/>
          <p:nvPr/>
        </p:nvSpPr>
        <p:spPr>
          <a:xfrm>
            <a:off x="4390608" y="1499075"/>
            <a:ext cx="4517260" cy="4053417"/>
          </a:xfrm>
          <a:prstGeom prst="rect">
            <a:avLst/>
          </a:prstGeom>
        </p:spPr>
        <p:txBody>
          <a:bodyPr wrap="square">
            <a:spAutoFit/>
          </a:bodyPr>
          <a:lstStyle/>
          <a:p>
            <a:pPr algn="just">
              <a:lnSpc>
                <a:spcPct val="130000"/>
              </a:lnSpc>
            </a:pPr>
            <a:r>
              <a:rPr lang="vi-VN" sz="2200" b="1">
                <a:solidFill>
                  <a:srgbClr val="FF0000"/>
                </a:solidFill>
                <a:cs typeface="Times New Roman" panose="02020603050405020304" pitchFamily="18" charset="0"/>
              </a:rPr>
              <a:t>STEM</a:t>
            </a:r>
            <a:r>
              <a:rPr lang="vi-VN" sz="2200">
                <a:solidFill>
                  <a:srgbClr val="002060"/>
                </a:solidFill>
                <a:cs typeface="Times New Roman" panose="02020603050405020304" pitchFamily="18" charset="0"/>
              </a:rPr>
              <a:t> là thuật ngữ viết tắt của các từ</a:t>
            </a:r>
            <a:r>
              <a:rPr lang="en-US" sz="2200">
                <a:solidFill>
                  <a:srgbClr val="002060"/>
                </a:solidFill>
                <a:cs typeface="Times New Roman" panose="02020603050405020304" pitchFamily="18" charset="0"/>
              </a:rPr>
              <a:t>:</a:t>
            </a:r>
          </a:p>
          <a:p>
            <a:pPr algn="just">
              <a:lnSpc>
                <a:spcPct val="130000"/>
              </a:lnSpc>
            </a:pPr>
            <a:r>
              <a:rPr lang="vi-VN" sz="2200" b="1">
                <a:solidFill>
                  <a:srgbClr val="FF0000"/>
                </a:solidFill>
                <a:cs typeface="Times New Roman" panose="02020603050405020304" pitchFamily="18" charset="0"/>
              </a:rPr>
              <a:t>S</a:t>
            </a:r>
            <a:r>
              <a:rPr lang="vi-VN" sz="2200" b="1">
                <a:solidFill>
                  <a:srgbClr val="002060"/>
                </a:solidFill>
                <a:cs typeface="Times New Roman" panose="02020603050405020304" pitchFamily="18" charset="0"/>
              </a:rPr>
              <a:t>cience</a:t>
            </a:r>
            <a:r>
              <a:rPr lang="vi-VN" sz="2200">
                <a:solidFill>
                  <a:srgbClr val="002060"/>
                </a:solidFill>
                <a:cs typeface="Times New Roman" panose="02020603050405020304" pitchFamily="18" charset="0"/>
              </a:rPr>
              <a:t> (Khoa học), </a:t>
            </a:r>
            <a:endParaRPr lang="en-US" sz="2200">
              <a:solidFill>
                <a:srgbClr val="002060"/>
              </a:solidFill>
              <a:cs typeface="Times New Roman" panose="02020603050405020304" pitchFamily="18" charset="0"/>
            </a:endParaRPr>
          </a:p>
          <a:p>
            <a:pPr algn="just">
              <a:lnSpc>
                <a:spcPct val="130000"/>
              </a:lnSpc>
            </a:pPr>
            <a:r>
              <a:rPr lang="vi-VN" sz="2200" b="1">
                <a:solidFill>
                  <a:srgbClr val="FF0000"/>
                </a:solidFill>
                <a:cs typeface="Times New Roman" panose="02020603050405020304" pitchFamily="18" charset="0"/>
              </a:rPr>
              <a:t>T</a:t>
            </a:r>
            <a:r>
              <a:rPr lang="vi-VN" sz="2200" b="1">
                <a:solidFill>
                  <a:srgbClr val="002060"/>
                </a:solidFill>
                <a:cs typeface="Times New Roman" panose="02020603050405020304" pitchFamily="18" charset="0"/>
              </a:rPr>
              <a:t>echnology</a:t>
            </a:r>
            <a:r>
              <a:rPr lang="vi-VN" sz="2200">
                <a:solidFill>
                  <a:srgbClr val="002060"/>
                </a:solidFill>
                <a:cs typeface="Times New Roman" panose="02020603050405020304" pitchFamily="18" charset="0"/>
              </a:rPr>
              <a:t> (Công nghệ),</a:t>
            </a:r>
            <a:endParaRPr lang="en-US" sz="2200">
              <a:solidFill>
                <a:srgbClr val="002060"/>
              </a:solidFill>
              <a:cs typeface="Times New Roman" panose="02020603050405020304" pitchFamily="18" charset="0"/>
            </a:endParaRPr>
          </a:p>
          <a:p>
            <a:pPr algn="just">
              <a:lnSpc>
                <a:spcPct val="130000"/>
              </a:lnSpc>
            </a:pPr>
            <a:r>
              <a:rPr lang="vi-VN" sz="2200" b="1">
                <a:solidFill>
                  <a:srgbClr val="FF0000"/>
                </a:solidFill>
                <a:cs typeface="Times New Roman" panose="02020603050405020304" pitchFamily="18" charset="0"/>
              </a:rPr>
              <a:t>E</a:t>
            </a:r>
            <a:r>
              <a:rPr lang="vi-VN" sz="2200" b="1">
                <a:solidFill>
                  <a:srgbClr val="002060"/>
                </a:solidFill>
                <a:cs typeface="Times New Roman" panose="02020603050405020304" pitchFamily="18" charset="0"/>
              </a:rPr>
              <a:t>ngineering</a:t>
            </a:r>
            <a:r>
              <a:rPr lang="vi-VN" sz="2200">
                <a:solidFill>
                  <a:srgbClr val="002060"/>
                </a:solidFill>
                <a:cs typeface="Times New Roman" panose="02020603050405020304" pitchFamily="18" charset="0"/>
              </a:rPr>
              <a:t> (Kĩ thuật)</a:t>
            </a:r>
            <a:r>
              <a:rPr lang="en-US" sz="2200">
                <a:solidFill>
                  <a:srgbClr val="002060"/>
                </a:solidFill>
                <a:cs typeface="Times New Roman" panose="02020603050405020304" pitchFamily="18" charset="0"/>
              </a:rPr>
              <a:t>,</a:t>
            </a:r>
          </a:p>
          <a:p>
            <a:pPr algn="just">
              <a:lnSpc>
                <a:spcPct val="130000"/>
              </a:lnSpc>
            </a:pPr>
            <a:r>
              <a:rPr lang="vi-VN" sz="2200" b="1">
                <a:solidFill>
                  <a:srgbClr val="FF0000"/>
                </a:solidFill>
                <a:cs typeface="Times New Roman" panose="02020603050405020304" pitchFamily="18" charset="0"/>
              </a:rPr>
              <a:t>M</a:t>
            </a:r>
            <a:r>
              <a:rPr lang="vi-VN" sz="2200" b="1">
                <a:solidFill>
                  <a:srgbClr val="002060"/>
                </a:solidFill>
                <a:cs typeface="Times New Roman" panose="02020603050405020304" pitchFamily="18" charset="0"/>
              </a:rPr>
              <a:t>athematics</a:t>
            </a:r>
            <a:r>
              <a:rPr lang="vi-VN" sz="2200">
                <a:solidFill>
                  <a:srgbClr val="002060"/>
                </a:solidFill>
                <a:cs typeface="Times New Roman" panose="02020603050405020304" pitchFamily="18" charset="0"/>
              </a:rPr>
              <a:t> (Toán học)</a:t>
            </a:r>
            <a:endParaRPr lang="en-US" sz="2200">
              <a:solidFill>
                <a:srgbClr val="002060"/>
              </a:solidFill>
              <a:cs typeface="Times New Roman" panose="02020603050405020304" pitchFamily="18" charset="0"/>
            </a:endParaRPr>
          </a:p>
          <a:p>
            <a:pPr algn="just">
              <a:lnSpc>
                <a:spcPct val="130000"/>
              </a:lnSpc>
            </a:pPr>
            <a:r>
              <a:rPr lang="vi-VN" sz="2200">
                <a:solidFill>
                  <a:srgbClr val="002060"/>
                </a:solidFill>
                <a:cs typeface="Times New Roman" panose="02020603050405020304" pitchFamily="18" charset="0"/>
              </a:rPr>
              <a:t>thường được sử dụng khi bàn đến các chính sách phát triển về Khoa học, Công nghệ, Kĩ thuật và Toán học của mỗi quốc gia. </a:t>
            </a:r>
            <a:endParaRPr lang="en-US" sz="2200">
              <a:solidFill>
                <a:srgbClr val="002060"/>
              </a:solidFill>
              <a:cs typeface="Times New Roman" panose="02020603050405020304" pitchFamily="18" charset="0"/>
            </a:endParaRPr>
          </a:p>
        </p:txBody>
      </p:sp>
    </p:spTree>
    <p:extLst>
      <p:ext uri="{BB962C8B-B14F-4D97-AF65-F5344CB8AC3E}">
        <p14:creationId xmlns:p14="http://schemas.microsoft.com/office/powerpoint/2010/main" val="15937356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1"/>
            <a:ext cx="8784976" cy="1717393"/>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a:t>
            </a:r>
            <a:r>
              <a:rPr lang="vi-VN" sz="2200" b="1">
                <a:solidFill>
                  <a:prstClr val="black"/>
                </a:solidFill>
                <a:cs typeface="Times New Roman" pitchFamily="18" charset="0"/>
              </a:rPr>
              <a:t>1: MỘT SỐ VẤN ĐỀ CƠ BẢN VỀ GIÁO DỤC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khái niệm cơ bản về giáo dục STEM</a:t>
            </a:r>
            <a:endParaRPr lang="vi-VN" sz="2200" b="1">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Thuật </a:t>
            </a:r>
            <a:r>
              <a:rPr lang="vi-VN" sz="2200" b="1">
                <a:solidFill>
                  <a:prstClr val="black"/>
                </a:solidFill>
                <a:cs typeface="Times New Roman" pitchFamily="18" charset="0"/>
              </a:rPr>
              <a:t>ngữ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7</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5" name="Oval 4">
            <a:hlinkClick r:id="rId3" action="ppaction://hlinkfile"/>
          </p:cNvPr>
          <p:cNvSpPr/>
          <p:nvPr/>
        </p:nvSpPr>
        <p:spPr>
          <a:xfrm>
            <a:off x="3529264" y="8824229"/>
            <a:ext cx="72000" cy="72000"/>
          </a:xfrm>
          <a:prstGeom prst="ellipse">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ACB06A49-C45E-CF31-0C96-73DFA90A204D}"/>
              </a:ext>
            </a:extLst>
          </p:cNvPr>
          <p:cNvSpPr/>
          <p:nvPr/>
        </p:nvSpPr>
        <p:spPr>
          <a:xfrm>
            <a:off x="179516" y="1628808"/>
            <a:ext cx="4320477" cy="4053417"/>
          </a:xfrm>
          <a:prstGeom prst="rect">
            <a:avLst/>
          </a:prstGeom>
          <a:noFill/>
          <a:ln>
            <a:solidFill>
              <a:schemeClr val="tx1"/>
            </a:solidFill>
            <a:prstDash val="dash"/>
          </a:ln>
        </p:spPr>
        <p:txBody>
          <a:bodyPr wrap="square">
            <a:spAutoFit/>
          </a:bodyPr>
          <a:lstStyle/>
          <a:p>
            <a:pPr algn="just">
              <a:lnSpc>
                <a:spcPct val="130000"/>
              </a:lnSpc>
            </a:pPr>
            <a:r>
              <a:rPr lang="vi-VN" sz="2200" b="1" spc="-40">
                <a:solidFill>
                  <a:srgbClr val="FF0000"/>
                </a:solidFill>
                <a:cs typeface="Times New Roman" panose="02020603050405020304" pitchFamily="18" charset="0"/>
              </a:rPr>
              <a:t>STEM</a:t>
            </a:r>
            <a:r>
              <a:rPr lang="vi-VN" sz="2200" spc="-40">
                <a:solidFill>
                  <a:srgbClr val="002060"/>
                </a:solidFill>
                <a:cs typeface="Times New Roman" panose="02020603050405020304" pitchFamily="18" charset="0"/>
              </a:rPr>
              <a:t> là thuật ngữ viết tắt của các từ</a:t>
            </a:r>
            <a:r>
              <a:rPr lang="en-US" sz="2200" spc="-40">
                <a:solidFill>
                  <a:srgbClr val="002060"/>
                </a:solidFill>
                <a:cs typeface="Times New Roman" panose="02020603050405020304" pitchFamily="18" charset="0"/>
              </a:rPr>
              <a:t>:</a:t>
            </a:r>
          </a:p>
          <a:p>
            <a:pPr algn="just">
              <a:lnSpc>
                <a:spcPct val="130000"/>
              </a:lnSpc>
            </a:pPr>
            <a:r>
              <a:rPr lang="vi-VN" sz="2200" b="1">
                <a:solidFill>
                  <a:srgbClr val="FF0000"/>
                </a:solidFill>
                <a:cs typeface="Times New Roman" panose="02020603050405020304" pitchFamily="18" charset="0"/>
              </a:rPr>
              <a:t>S</a:t>
            </a:r>
            <a:r>
              <a:rPr lang="vi-VN" sz="2200" b="1">
                <a:solidFill>
                  <a:srgbClr val="002060"/>
                </a:solidFill>
                <a:cs typeface="Times New Roman" panose="02020603050405020304" pitchFamily="18" charset="0"/>
              </a:rPr>
              <a:t>cience</a:t>
            </a:r>
            <a:r>
              <a:rPr lang="vi-VN" sz="2200">
                <a:solidFill>
                  <a:srgbClr val="002060"/>
                </a:solidFill>
                <a:cs typeface="Times New Roman" panose="02020603050405020304" pitchFamily="18" charset="0"/>
              </a:rPr>
              <a:t> (Khoa học), </a:t>
            </a:r>
            <a:endParaRPr lang="en-US" sz="2200">
              <a:solidFill>
                <a:srgbClr val="002060"/>
              </a:solidFill>
              <a:cs typeface="Times New Roman" panose="02020603050405020304" pitchFamily="18" charset="0"/>
            </a:endParaRPr>
          </a:p>
          <a:p>
            <a:pPr algn="just">
              <a:lnSpc>
                <a:spcPct val="130000"/>
              </a:lnSpc>
            </a:pPr>
            <a:r>
              <a:rPr lang="vi-VN" sz="2200" b="1">
                <a:solidFill>
                  <a:srgbClr val="FF0000"/>
                </a:solidFill>
                <a:cs typeface="Times New Roman" panose="02020603050405020304" pitchFamily="18" charset="0"/>
              </a:rPr>
              <a:t>T</a:t>
            </a:r>
            <a:r>
              <a:rPr lang="vi-VN" sz="2200" b="1">
                <a:solidFill>
                  <a:srgbClr val="002060"/>
                </a:solidFill>
                <a:cs typeface="Times New Roman" panose="02020603050405020304" pitchFamily="18" charset="0"/>
              </a:rPr>
              <a:t>echnology</a:t>
            </a:r>
            <a:r>
              <a:rPr lang="vi-VN" sz="2200">
                <a:solidFill>
                  <a:srgbClr val="002060"/>
                </a:solidFill>
                <a:cs typeface="Times New Roman" panose="02020603050405020304" pitchFamily="18" charset="0"/>
              </a:rPr>
              <a:t> (Công nghệ),</a:t>
            </a:r>
            <a:endParaRPr lang="en-US" sz="2200">
              <a:solidFill>
                <a:srgbClr val="002060"/>
              </a:solidFill>
              <a:cs typeface="Times New Roman" panose="02020603050405020304" pitchFamily="18" charset="0"/>
            </a:endParaRPr>
          </a:p>
          <a:p>
            <a:pPr algn="just">
              <a:lnSpc>
                <a:spcPct val="130000"/>
              </a:lnSpc>
            </a:pPr>
            <a:r>
              <a:rPr lang="vi-VN" sz="2200" b="1">
                <a:solidFill>
                  <a:srgbClr val="FF0000"/>
                </a:solidFill>
                <a:cs typeface="Times New Roman" panose="02020603050405020304" pitchFamily="18" charset="0"/>
              </a:rPr>
              <a:t>E</a:t>
            </a:r>
            <a:r>
              <a:rPr lang="vi-VN" sz="2200" b="1">
                <a:solidFill>
                  <a:srgbClr val="002060"/>
                </a:solidFill>
                <a:cs typeface="Times New Roman" panose="02020603050405020304" pitchFamily="18" charset="0"/>
              </a:rPr>
              <a:t>ngineering</a:t>
            </a:r>
            <a:r>
              <a:rPr lang="vi-VN" sz="2200">
                <a:solidFill>
                  <a:srgbClr val="002060"/>
                </a:solidFill>
                <a:cs typeface="Times New Roman" panose="02020603050405020304" pitchFamily="18" charset="0"/>
              </a:rPr>
              <a:t> (Kĩ thuật)</a:t>
            </a:r>
            <a:r>
              <a:rPr lang="en-US" sz="2200">
                <a:solidFill>
                  <a:srgbClr val="002060"/>
                </a:solidFill>
                <a:cs typeface="Times New Roman" panose="02020603050405020304" pitchFamily="18" charset="0"/>
              </a:rPr>
              <a:t>,</a:t>
            </a:r>
          </a:p>
          <a:p>
            <a:pPr algn="just">
              <a:lnSpc>
                <a:spcPct val="130000"/>
              </a:lnSpc>
            </a:pPr>
            <a:r>
              <a:rPr lang="vi-VN" sz="2200" b="1">
                <a:solidFill>
                  <a:srgbClr val="FF0000"/>
                </a:solidFill>
                <a:cs typeface="Times New Roman" panose="02020603050405020304" pitchFamily="18" charset="0"/>
              </a:rPr>
              <a:t>M</a:t>
            </a:r>
            <a:r>
              <a:rPr lang="vi-VN" sz="2200" b="1">
                <a:solidFill>
                  <a:srgbClr val="002060"/>
                </a:solidFill>
                <a:cs typeface="Times New Roman" panose="02020603050405020304" pitchFamily="18" charset="0"/>
              </a:rPr>
              <a:t>athematics</a:t>
            </a:r>
            <a:r>
              <a:rPr lang="vi-VN" sz="2200">
                <a:solidFill>
                  <a:srgbClr val="002060"/>
                </a:solidFill>
                <a:cs typeface="Times New Roman" panose="02020603050405020304" pitchFamily="18" charset="0"/>
              </a:rPr>
              <a:t> (Toán học)</a:t>
            </a:r>
            <a:endParaRPr lang="en-US" sz="2200">
              <a:solidFill>
                <a:srgbClr val="002060"/>
              </a:solidFill>
              <a:cs typeface="Times New Roman" panose="02020603050405020304" pitchFamily="18" charset="0"/>
            </a:endParaRPr>
          </a:p>
          <a:p>
            <a:pPr algn="just">
              <a:lnSpc>
                <a:spcPct val="130000"/>
              </a:lnSpc>
            </a:pPr>
            <a:r>
              <a:rPr lang="vi-VN" sz="2200">
                <a:solidFill>
                  <a:srgbClr val="002060"/>
                </a:solidFill>
                <a:cs typeface="Times New Roman" panose="02020603050405020304" pitchFamily="18" charset="0"/>
              </a:rPr>
              <a:t>thường được sử dụng khi bàn đến các chính sách phát triển về Khoa học, Công nghệ, Kĩ thuật và Toán học của mỗi quốc gia. </a:t>
            </a:r>
            <a:endParaRPr lang="en-US" sz="2200">
              <a:solidFill>
                <a:srgbClr val="002060"/>
              </a:solidFill>
              <a:cs typeface="Times New Roman" panose="02020603050405020304" pitchFamily="18" charset="0"/>
            </a:endParaRPr>
          </a:p>
        </p:txBody>
      </p:sp>
      <p:sp>
        <p:nvSpPr>
          <p:cNvPr id="12" name="Rectangle 11">
            <a:extLst>
              <a:ext uri="{FF2B5EF4-FFF2-40B4-BE49-F238E27FC236}">
                <a16:creationId xmlns:a16="http://schemas.microsoft.com/office/drawing/2014/main" xmlns="" id="{ACB06A49-C45E-CF31-0C96-73DFA90A204D}"/>
              </a:ext>
            </a:extLst>
          </p:cNvPr>
          <p:cNvSpPr/>
          <p:nvPr/>
        </p:nvSpPr>
        <p:spPr>
          <a:xfrm>
            <a:off x="4716016" y="1628236"/>
            <a:ext cx="4057508" cy="4053417"/>
          </a:xfrm>
          <a:prstGeom prst="rect">
            <a:avLst/>
          </a:prstGeom>
          <a:ln>
            <a:solidFill>
              <a:schemeClr val="tx1"/>
            </a:solidFill>
            <a:prstDash val="dash"/>
          </a:ln>
        </p:spPr>
        <p:txBody>
          <a:bodyPr wrap="square">
            <a:spAutoFit/>
          </a:bodyPr>
          <a:lstStyle/>
          <a:p>
            <a:pPr algn="just">
              <a:lnSpc>
                <a:spcPct val="130000"/>
              </a:lnSpc>
            </a:pPr>
            <a:r>
              <a:rPr lang="vi-VN" sz="2200">
                <a:solidFill>
                  <a:srgbClr val="000099"/>
                </a:solidFill>
                <a:cs typeface="Times New Roman" panose="02020603050405020304" pitchFamily="18" charset="0"/>
              </a:rPr>
              <a:t>Trong ngữ cảnh </a:t>
            </a:r>
            <a:r>
              <a:rPr lang="en-US" sz="2200" smtClean="0">
                <a:solidFill>
                  <a:srgbClr val="000099"/>
                </a:solidFill>
                <a:cs typeface="Times New Roman" panose="02020603050405020304" pitchFamily="18" charset="0"/>
              </a:rPr>
              <a:t>GD</a:t>
            </a:r>
            <a:r>
              <a:rPr lang="vi-VN" sz="2200" smtClean="0">
                <a:solidFill>
                  <a:srgbClr val="000099"/>
                </a:solidFill>
                <a:cs typeface="Times New Roman" panose="02020603050405020304" pitchFamily="18" charset="0"/>
              </a:rPr>
              <a:t>, </a:t>
            </a:r>
            <a:r>
              <a:rPr lang="vi-VN" sz="2200">
                <a:solidFill>
                  <a:srgbClr val="000099"/>
                </a:solidFill>
                <a:cs typeface="Times New Roman" panose="02020603050405020304" pitchFamily="18" charset="0"/>
              </a:rPr>
              <a:t>đề cập tới STEM là muốn nhấn mạnh đến sự quan tâm của nền </a:t>
            </a:r>
            <a:r>
              <a:rPr lang="en-US" sz="2200" smtClean="0">
                <a:solidFill>
                  <a:srgbClr val="000099"/>
                </a:solidFill>
                <a:cs typeface="Times New Roman" panose="02020603050405020304" pitchFamily="18" charset="0"/>
              </a:rPr>
              <a:t>GD</a:t>
            </a:r>
            <a:r>
              <a:rPr lang="vi-VN" sz="2200" smtClean="0">
                <a:solidFill>
                  <a:srgbClr val="000099"/>
                </a:solidFill>
                <a:cs typeface="Times New Roman" panose="02020603050405020304" pitchFamily="18" charset="0"/>
              </a:rPr>
              <a:t> </a:t>
            </a:r>
            <a:r>
              <a:rPr lang="vi-VN" sz="2200">
                <a:solidFill>
                  <a:srgbClr val="000099"/>
                </a:solidFill>
                <a:cs typeface="Times New Roman" panose="02020603050405020304" pitchFamily="18" charset="0"/>
              </a:rPr>
              <a:t>đối với các lĩnh vực Khoa học, Công nghệ, Kĩ thuật và Toán học; chú trọng đến dạy học các môn học STEM theo tiếp cận tích hợp liên môn, gắn với thực tiễn, hình thành và phát triển </a:t>
            </a:r>
            <a:r>
              <a:rPr lang="en-US" sz="2200" smtClean="0">
                <a:solidFill>
                  <a:srgbClr val="000099"/>
                </a:solidFill>
                <a:cs typeface="Times New Roman" panose="02020603050405020304" pitchFamily="18" charset="0"/>
              </a:rPr>
              <a:t>PC</a:t>
            </a:r>
            <a:r>
              <a:rPr lang="vi-VN" sz="2200" smtClean="0">
                <a:solidFill>
                  <a:srgbClr val="000099"/>
                </a:solidFill>
                <a:cs typeface="Times New Roman" panose="02020603050405020304" pitchFamily="18" charset="0"/>
              </a:rPr>
              <a:t>, </a:t>
            </a:r>
            <a:r>
              <a:rPr lang="en-US" sz="2200" smtClean="0">
                <a:solidFill>
                  <a:srgbClr val="000099"/>
                </a:solidFill>
                <a:cs typeface="Times New Roman" panose="02020603050405020304" pitchFamily="18" charset="0"/>
              </a:rPr>
              <a:t>NL </a:t>
            </a:r>
            <a:r>
              <a:rPr lang="vi-VN" sz="2200" smtClean="0">
                <a:solidFill>
                  <a:srgbClr val="000099"/>
                </a:solidFill>
                <a:cs typeface="Times New Roman" panose="02020603050405020304" pitchFamily="18" charset="0"/>
              </a:rPr>
              <a:t>lực </a:t>
            </a:r>
            <a:r>
              <a:rPr lang="vi-VN" sz="2200">
                <a:solidFill>
                  <a:srgbClr val="000099"/>
                </a:solidFill>
                <a:cs typeface="Times New Roman" panose="02020603050405020304" pitchFamily="18" charset="0"/>
              </a:rPr>
              <a:t>người học.</a:t>
            </a:r>
          </a:p>
        </p:txBody>
      </p:sp>
      <p:sp>
        <p:nvSpPr>
          <p:cNvPr id="13" name="Frame 12">
            <a:hlinkClick r:id="rId4" action="ppaction://hlinkfile"/>
          </p:cNvPr>
          <p:cNvSpPr/>
          <p:nvPr/>
        </p:nvSpPr>
        <p:spPr>
          <a:xfrm>
            <a:off x="8444998" y="6432108"/>
            <a:ext cx="288000" cy="252000"/>
          </a:xfrm>
          <a:prstGeom prst="frame">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Oval 2">
            <a:hlinkClick r:id="rId5" action="ppaction://hlinkfile"/>
          </p:cNvPr>
          <p:cNvSpPr/>
          <p:nvPr/>
        </p:nvSpPr>
        <p:spPr>
          <a:xfrm>
            <a:off x="8870776" y="1844824"/>
            <a:ext cx="108000" cy="108000"/>
          </a:xfrm>
          <a:prstGeom prst="ellipse">
            <a:avLst/>
          </a:prstGeom>
          <a:solidFill>
            <a:schemeClr val="bg1"/>
          </a:solidFill>
          <a:ln w="285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9430257"/>
      </p:ext>
    </p:extLst>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81"/>
            <a:ext cx="8784976" cy="1717393"/>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a:t>
            </a:r>
            <a:r>
              <a:rPr lang="vi-VN" sz="2200" b="1">
                <a:solidFill>
                  <a:prstClr val="black"/>
                </a:solidFill>
                <a:cs typeface="Times New Roman" pitchFamily="18" charset="0"/>
              </a:rPr>
              <a:t>1: MỘT SỐ VẤN ĐỀ CƠ BẢN VỀ GIÁO DỤC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khái niệm cơ bản về giáo dục STEM</a:t>
            </a:r>
            <a:endParaRPr lang="vi-VN" sz="2200" b="1">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1.1.1.</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Thuật </a:t>
            </a:r>
            <a:r>
              <a:rPr lang="vi-VN" sz="2200" b="1">
                <a:solidFill>
                  <a:prstClr val="black"/>
                </a:solidFill>
                <a:cs typeface="Times New Roman" pitchFamily="18" charset="0"/>
              </a:rPr>
              <a:t>ngữ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en-US" sz="2200" smtClean="0">
                <a:solidFill>
                  <a:prstClr val="black"/>
                </a:solidFill>
                <a:cs typeface="Times New Roman" pitchFamily="18" charset="0"/>
              </a:rPr>
              <a:t>	</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8</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5" name="Oval 4">
            <a:hlinkClick r:id="rId3" action="ppaction://hlinkfile"/>
          </p:cNvPr>
          <p:cNvSpPr/>
          <p:nvPr/>
        </p:nvSpPr>
        <p:spPr>
          <a:xfrm>
            <a:off x="3529264" y="8824229"/>
            <a:ext cx="72000" cy="72000"/>
          </a:xfrm>
          <a:prstGeom prst="ellipse">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4"/>
          <p:cNvSpPr txBox="1"/>
          <p:nvPr/>
        </p:nvSpPr>
        <p:spPr>
          <a:xfrm>
            <a:off x="160067" y="1772816"/>
            <a:ext cx="8784976" cy="3816424"/>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path path="circle">
              <a:fillToRect l="100000" t="100000"/>
            </a:path>
            <a:tileRect r="-100000" b="-100000"/>
          </a:gradFill>
          <a:ln w="2857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30000"/>
              </a:lnSpc>
              <a:spcAft>
                <a:spcPts val="0"/>
              </a:spcAft>
              <a:tabLst>
                <a:tab pos="180340" algn="l"/>
              </a:tabLst>
            </a:pPr>
            <a:r>
              <a:rPr lang="en-US" sz="2000">
                <a:effectLst/>
                <a:latin typeface="Times New Roman"/>
                <a:ea typeface="Calibri"/>
              </a:rPr>
              <a:t>	Trong những năm gần đây, để thực hiện các văn bản hướng dẫn của Bộ Giáo dục và Đào tạo về dạy học STEM trong quá trình thực hiện Ctr giáo dục phổ thông thì nhiều Chương trình tập </a:t>
            </a:r>
            <a:r>
              <a:rPr lang="en-US" sz="2000">
                <a:ea typeface="Calibri"/>
              </a:rPr>
              <a:t>huấn của các trường Đại </a:t>
            </a:r>
            <a:r>
              <a:rPr lang="en-US" sz="2000" smtClean="0">
                <a:ea typeface="Calibri"/>
              </a:rPr>
              <a:t>học</a:t>
            </a:r>
            <a:r>
              <a:rPr lang="en-US" sz="2000">
                <a:latin typeface="Times New Roman"/>
                <a:ea typeface="Calibri"/>
              </a:rPr>
              <a:t> </a:t>
            </a:r>
            <a:r>
              <a:rPr lang="en-US" sz="2000" smtClean="0">
                <a:latin typeface="Times New Roman"/>
                <a:ea typeface="Calibri"/>
              </a:rPr>
              <a:t>… </a:t>
            </a:r>
            <a:r>
              <a:rPr lang="en-US" sz="2000" smtClean="0">
                <a:effectLst/>
                <a:latin typeface="Times New Roman"/>
                <a:ea typeface="Calibri"/>
              </a:rPr>
              <a:t>tập </a:t>
            </a:r>
            <a:r>
              <a:rPr lang="en-US" sz="2000">
                <a:effectLst/>
                <a:latin typeface="Times New Roman"/>
                <a:ea typeface="Calibri"/>
              </a:rPr>
              <a:t>trung vào ứng dụng thực tiễn AI và STEM trong giáo dục </a:t>
            </a:r>
            <a:r>
              <a:rPr lang="en-US" sz="2000" smtClean="0">
                <a:effectLst/>
                <a:latin typeface="Times New Roman"/>
                <a:ea typeface="Calibri"/>
              </a:rPr>
              <a:t>và </a:t>
            </a:r>
            <a:r>
              <a:rPr lang="en-US" sz="2000">
                <a:effectLst/>
                <a:latin typeface="Times New Roman"/>
                <a:ea typeface="Calibri"/>
              </a:rPr>
              <a:t>được sự </a:t>
            </a:r>
            <a:r>
              <a:rPr lang="en-US" sz="2000" smtClean="0">
                <a:latin typeface="Times New Roman"/>
                <a:ea typeface="Calibri"/>
              </a:rPr>
              <a:t>hưởng ứng </a:t>
            </a:r>
            <a:r>
              <a:rPr lang="en-US" sz="2000" smtClean="0">
                <a:effectLst/>
                <a:latin typeface="Times New Roman"/>
                <a:ea typeface="Calibri"/>
              </a:rPr>
              <a:t>tham </a:t>
            </a:r>
            <a:r>
              <a:rPr lang="en-US" sz="2000">
                <a:effectLst/>
                <a:latin typeface="Times New Roman"/>
                <a:ea typeface="Calibri"/>
              </a:rPr>
              <a:t>gia tích cực của </a:t>
            </a:r>
            <a:r>
              <a:rPr lang="en-US" sz="2000" smtClean="0">
                <a:effectLst/>
                <a:latin typeface="Times New Roman"/>
                <a:ea typeface="Calibri"/>
              </a:rPr>
              <a:t>thày</a:t>
            </a:r>
            <a:r>
              <a:rPr lang="en-US" sz="2000">
                <a:effectLst/>
                <a:latin typeface="Times New Roman"/>
                <a:ea typeface="Calibri"/>
              </a:rPr>
              <a:t>, cô giáo ở </a:t>
            </a:r>
            <a:r>
              <a:rPr lang="en-US" sz="2000" smtClean="0">
                <a:effectLst/>
                <a:latin typeface="Times New Roman"/>
                <a:ea typeface="Calibri"/>
              </a:rPr>
              <a:t>các trường </a:t>
            </a:r>
            <a:r>
              <a:rPr lang="en-US" sz="2000">
                <a:effectLst/>
                <a:latin typeface="Times New Roman"/>
                <a:ea typeface="Calibri"/>
              </a:rPr>
              <a:t>phổ thông. </a:t>
            </a:r>
          </a:p>
          <a:p>
            <a:pPr algn="just">
              <a:lnSpc>
                <a:spcPct val="130000"/>
              </a:lnSpc>
              <a:spcAft>
                <a:spcPts val="0"/>
              </a:spcAft>
              <a:tabLst>
                <a:tab pos="180340" algn="l"/>
              </a:tabLst>
            </a:pPr>
            <a:r>
              <a:rPr lang="en-US" sz="2000">
                <a:effectLst/>
                <a:latin typeface="Times New Roman"/>
                <a:ea typeface="Calibri"/>
              </a:rPr>
              <a:t>	Hãy cho một vài hiểu biết cơ bản của mình về dạy học STEM </a:t>
            </a:r>
            <a:r>
              <a:rPr lang="en-US" sz="2000" smtClean="0">
                <a:effectLst/>
                <a:latin typeface="Times New Roman"/>
                <a:ea typeface="Calibri"/>
              </a:rPr>
              <a:t>(ví </a:t>
            </a:r>
            <a:r>
              <a:rPr lang="en-US" sz="2000">
                <a:effectLst/>
                <a:latin typeface="Times New Roman"/>
                <a:ea typeface="Calibri"/>
              </a:rPr>
              <a:t>dụ: về bài dạy STEM, </a:t>
            </a:r>
            <a:r>
              <a:rPr lang="en-US" sz="2000" smtClean="0">
                <a:effectLst/>
                <a:latin typeface="Times New Roman"/>
                <a:ea typeface="Calibri"/>
              </a:rPr>
              <a:t>về quy </a:t>
            </a:r>
            <a:r>
              <a:rPr lang="en-US" sz="2000">
                <a:effectLst/>
                <a:latin typeface="Times New Roman"/>
                <a:ea typeface="Calibri"/>
              </a:rPr>
              <a:t>trình xây dựng bài dạy STEM) và trình bày một số thế mạnh và hạn chế khi triển khai hoạt động giáo dục STEM tại trường học của quý thầy, cô giáo.</a:t>
            </a:r>
          </a:p>
          <a:p>
            <a:pPr algn="just">
              <a:lnSpc>
                <a:spcPct val="130000"/>
              </a:lnSpc>
              <a:spcAft>
                <a:spcPts val="0"/>
              </a:spcAft>
              <a:tabLst>
                <a:tab pos="180340" algn="l"/>
              </a:tabLst>
            </a:pPr>
            <a:r>
              <a:rPr lang="en-US" sz="2000" i="1" smtClean="0">
                <a:effectLst/>
                <a:latin typeface="Times New Roman"/>
                <a:ea typeface="Calibri"/>
              </a:rPr>
              <a:t>   (Nếu thày</a:t>
            </a:r>
            <a:r>
              <a:rPr lang="en-US" sz="2000" i="1">
                <a:effectLst/>
                <a:latin typeface="Times New Roman"/>
                <a:ea typeface="Calibri"/>
              </a:rPr>
              <a:t>, cô giáo đã tham gia chương trinh tập huấn STEM)</a:t>
            </a:r>
            <a:endParaRPr lang="en-US" sz="2000">
              <a:effectLst/>
              <a:latin typeface="Times New Roman"/>
              <a:ea typeface="Calibri"/>
            </a:endParaRPr>
          </a:p>
          <a:p>
            <a:pPr algn="just">
              <a:lnSpc>
                <a:spcPct val="130000"/>
              </a:lnSpc>
              <a:spcAft>
                <a:spcPts val="0"/>
              </a:spcAft>
              <a:tabLst>
                <a:tab pos="180340" algn="l"/>
              </a:tabLst>
            </a:pPr>
            <a:r>
              <a:rPr lang="en-US" sz="2000">
                <a:effectLst/>
                <a:latin typeface="Times New Roman"/>
                <a:ea typeface="Calibri"/>
              </a:rPr>
              <a:t> </a:t>
            </a:r>
          </a:p>
        </p:txBody>
      </p:sp>
    </p:spTree>
    <p:extLst>
      <p:ext uri="{BB962C8B-B14F-4D97-AF65-F5344CB8AC3E}">
        <p14:creationId xmlns:p14="http://schemas.microsoft.com/office/powerpoint/2010/main" val="1212521589"/>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4" y="404664"/>
            <a:ext cx="8784976" cy="2936188"/>
          </a:xfrm>
          <a:prstGeom prst="rect">
            <a:avLst/>
          </a:prstGeom>
          <a:noFill/>
        </p:spPr>
        <p:txBody>
          <a:bodyPr wrap="square" rtlCol="0">
            <a:spAutoFit/>
          </a:bodyPr>
          <a:lstStyle/>
          <a:p>
            <a:pPr algn="ctr">
              <a:lnSpc>
                <a:spcPct val="120000"/>
              </a:lnSpc>
              <a:tabLst>
                <a:tab pos="354013" algn="l"/>
              </a:tabLst>
            </a:pPr>
            <a:r>
              <a:rPr lang="vi-VN" sz="2200" b="1" smtClean="0">
                <a:solidFill>
                  <a:prstClr val="black"/>
                </a:solidFill>
                <a:cs typeface="Times New Roman" pitchFamily="18" charset="0"/>
              </a:rPr>
              <a:t>CHƯƠNG </a:t>
            </a:r>
            <a:r>
              <a:rPr lang="vi-VN" sz="2200" b="1">
                <a:solidFill>
                  <a:prstClr val="black"/>
                </a:solidFill>
                <a:cs typeface="Times New Roman" pitchFamily="18" charset="0"/>
              </a:rPr>
              <a:t>1: MỘT SỐ VẤN ĐỀ CƠ BẢN VỀ GIÁO DỤC </a:t>
            </a:r>
            <a:r>
              <a:rPr lang="vi-VN" sz="2200" b="1" smtClean="0">
                <a:solidFill>
                  <a:prstClr val="black"/>
                </a:solidFill>
                <a:cs typeface="Times New Roman" pitchFamily="18" charset="0"/>
              </a:rPr>
              <a:t>STEM</a:t>
            </a:r>
            <a:endParaRPr lang="en-US" sz="2200" b="1" smtClean="0">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 </a:t>
            </a:r>
            <a:r>
              <a:rPr lang="en-US" sz="2200" b="1">
                <a:solidFill>
                  <a:prstClr val="black"/>
                </a:solidFill>
                <a:cs typeface="Times New Roman" pitchFamily="18" charset="0"/>
              </a:rPr>
              <a:t>M</a:t>
            </a:r>
            <a:r>
              <a:rPr lang="vi-VN" sz="2200" b="1" smtClean="0">
                <a:solidFill>
                  <a:prstClr val="black"/>
                </a:solidFill>
                <a:cs typeface="Times New Roman" pitchFamily="18" charset="0"/>
              </a:rPr>
              <a:t>ột số khái niệm cơ bản về giáo dục STEM</a:t>
            </a:r>
            <a:endParaRPr lang="vi-VN" sz="2200" b="1">
              <a:solidFill>
                <a:prstClr val="black"/>
              </a:solidFill>
              <a:cs typeface="Times New Roman" pitchFamily="18" charset="0"/>
            </a:endParaRPr>
          </a:p>
          <a:p>
            <a:pPr algn="just">
              <a:lnSpc>
                <a:spcPct val="120000"/>
              </a:lnSpc>
              <a:tabLst>
                <a:tab pos="354013" algn="l"/>
              </a:tabLst>
            </a:pPr>
            <a:r>
              <a:rPr lang="vi-VN" sz="2200" b="1" smtClean="0">
                <a:solidFill>
                  <a:prstClr val="black"/>
                </a:solidFill>
                <a:cs typeface="Times New Roman" pitchFamily="18" charset="0"/>
              </a:rPr>
              <a:t>1.1.</a:t>
            </a:r>
            <a:r>
              <a:rPr lang="en-US" sz="2200" b="1" smtClean="0">
                <a:solidFill>
                  <a:prstClr val="black"/>
                </a:solidFill>
                <a:cs typeface="Times New Roman" pitchFamily="18" charset="0"/>
              </a:rPr>
              <a:t>2</a:t>
            </a:r>
            <a:r>
              <a:rPr lang="vi-VN" sz="2200" b="1" smtClean="0">
                <a:solidFill>
                  <a:prstClr val="black"/>
                </a:solidFill>
                <a:cs typeface="Times New Roman" pitchFamily="18" charset="0"/>
              </a:rPr>
              <a:t>.</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Khoa </a:t>
            </a:r>
            <a:r>
              <a:rPr lang="vi-VN" sz="2200" b="1">
                <a:solidFill>
                  <a:prstClr val="black"/>
                </a:solidFill>
                <a:cs typeface="Times New Roman" pitchFamily="18" charset="0"/>
              </a:rPr>
              <a:t>học </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Kĩ thuật</a:t>
            </a:r>
            <a:r>
              <a:rPr lang="en-US" sz="2200" b="1" smtClean="0">
                <a:solidFill>
                  <a:prstClr val="black"/>
                </a:solidFill>
                <a:cs typeface="Times New Roman" pitchFamily="18" charset="0"/>
              </a:rPr>
              <a:t>,</a:t>
            </a:r>
            <a:r>
              <a:rPr lang="vi-VN" sz="2200" b="1" smtClean="0">
                <a:solidFill>
                  <a:prstClr val="black"/>
                </a:solidFill>
                <a:cs typeface="Times New Roman" pitchFamily="18" charset="0"/>
              </a:rPr>
              <a:t> </a:t>
            </a:r>
            <a:r>
              <a:rPr lang="vi-VN" sz="2200" b="1">
                <a:solidFill>
                  <a:prstClr val="black"/>
                </a:solidFill>
                <a:cs typeface="Times New Roman" pitchFamily="18" charset="0"/>
              </a:rPr>
              <a:t>Công </a:t>
            </a:r>
            <a:r>
              <a:rPr lang="vi-VN" sz="2200" b="1" smtClean="0">
                <a:solidFill>
                  <a:prstClr val="black"/>
                </a:solidFill>
                <a:cs typeface="Times New Roman" pitchFamily="18" charset="0"/>
              </a:rPr>
              <a:t>nghệ</a:t>
            </a:r>
            <a:r>
              <a:rPr lang="en-US" sz="2200" b="1" smtClean="0">
                <a:solidFill>
                  <a:prstClr val="black"/>
                </a:solidFill>
                <a:cs typeface="Times New Roman" pitchFamily="18" charset="0"/>
              </a:rPr>
              <a:t>, </a:t>
            </a:r>
            <a:r>
              <a:rPr lang="vi-VN" sz="2200" b="1" smtClean="0">
                <a:solidFill>
                  <a:prstClr val="black"/>
                </a:solidFill>
                <a:cs typeface="Times New Roman" pitchFamily="18" charset="0"/>
              </a:rPr>
              <a:t>Toán </a:t>
            </a:r>
            <a:r>
              <a:rPr lang="vi-VN" sz="2200" b="1">
                <a:solidFill>
                  <a:prstClr val="black"/>
                </a:solidFill>
                <a:cs typeface="Times New Roman" pitchFamily="18" charset="0"/>
              </a:rPr>
              <a:t>học</a:t>
            </a:r>
          </a:p>
          <a:p>
            <a:pPr algn="just">
              <a:lnSpc>
                <a:spcPct val="120000"/>
              </a:lnSpc>
              <a:tabLst>
                <a:tab pos="354013" algn="l"/>
              </a:tabLst>
            </a:pPr>
            <a:r>
              <a:rPr lang="vi-VN" sz="2200">
                <a:solidFill>
                  <a:prstClr val="black"/>
                </a:solidFill>
                <a:cs typeface="Times New Roman" pitchFamily="18" charset="0"/>
              </a:rPr>
              <a:t>1.1.2.1.	Khoa học</a:t>
            </a:r>
          </a:p>
          <a:p>
            <a:pPr algn="just">
              <a:lnSpc>
                <a:spcPct val="120000"/>
              </a:lnSpc>
              <a:tabLst>
                <a:tab pos="354013" algn="l"/>
              </a:tabLst>
            </a:pPr>
            <a:r>
              <a:rPr lang="vi-VN" sz="2200">
                <a:solidFill>
                  <a:prstClr val="black"/>
                </a:solidFill>
                <a:cs typeface="Times New Roman" pitchFamily="18" charset="0"/>
              </a:rPr>
              <a:t>1.1.2.2.	Kĩ thuật</a:t>
            </a:r>
          </a:p>
          <a:p>
            <a:pPr algn="just">
              <a:lnSpc>
                <a:spcPct val="120000"/>
              </a:lnSpc>
              <a:tabLst>
                <a:tab pos="354013" algn="l"/>
              </a:tabLst>
            </a:pPr>
            <a:r>
              <a:rPr lang="vi-VN" sz="2200">
                <a:solidFill>
                  <a:prstClr val="black"/>
                </a:solidFill>
                <a:cs typeface="Times New Roman" pitchFamily="18" charset="0"/>
              </a:rPr>
              <a:t>1.1.2.3.	Công nghệ</a:t>
            </a:r>
          </a:p>
          <a:p>
            <a:pPr algn="just">
              <a:lnSpc>
                <a:spcPct val="120000"/>
              </a:lnSpc>
              <a:tabLst>
                <a:tab pos="354013" algn="l"/>
              </a:tabLst>
            </a:pPr>
            <a:r>
              <a:rPr lang="vi-VN" sz="2200">
                <a:solidFill>
                  <a:prstClr val="black"/>
                </a:solidFill>
                <a:cs typeface="Times New Roman" pitchFamily="18" charset="0"/>
              </a:rPr>
              <a:t>1.1.2.4.	Toán </a:t>
            </a:r>
            <a:r>
              <a:rPr lang="vi-VN" sz="2200" smtClean="0">
                <a:solidFill>
                  <a:prstClr val="black"/>
                </a:solidFill>
                <a:cs typeface="Times New Roman" pitchFamily="18" charset="0"/>
              </a:rPr>
              <a:t>học</a:t>
            </a:r>
            <a:endParaRPr lang="vi-VN" sz="2200">
              <a:solidFill>
                <a:prstClr val="black"/>
              </a:solidFill>
              <a:cs typeface="Times New Roman" pitchFamily="18" charset="0"/>
            </a:endParaRPr>
          </a:p>
        </p:txBody>
      </p:sp>
      <p:sp>
        <p:nvSpPr>
          <p:cNvPr id="7" name="Slide Number Placeholder 2"/>
          <p:cNvSpPr txBox="1">
            <a:spLocks/>
          </p:cNvSpPr>
          <p:nvPr/>
        </p:nvSpPr>
        <p:spPr>
          <a:xfrm>
            <a:off x="8323590" y="6381381"/>
            <a:ext cx="405408"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AE92F2-859C-4D93-BCE8-6F578596529E}" type="slidenum">
              <a:rPr lang="en-US" sz="1400" b="1" smtClean="0">
                <a:solidFill>
                  <a:prstClr val="black"/>
                </a:solidFill>
                <a:cs typeface="Times New Roman" pitchFamily="18" charset="0"/>
              </a:rPr>
              <a:pPr/>
              <a:t>9</a:t>
            </a:fld>
            <a:endParaRPr lang="en-US" sz="1400" b="1">
              <a:solidFill>
                <a:prstClr val="black"/>
              </a:solidFill>
              <a:cs typeface="Times New Roman" pitchFamily="18" charset="0"/>
            </a:endParaRPr>
          </a:p>
        </p:txBody>
      </p:sp>
      <p:sp>
        <p:nvSpPr>
          <p:cNvPr id="8" name="Rectangle 7"/>
          <p:cNvSpPr/>
          <p:nvPr/>
        </p:nvSpPr>
        <p:spPr>
          <a:xfrm>
            <a:off x="1761417" y="-12636"/>
            <a:ext cx="6291126" cy="369332"/>
          </a:xfrm>
          <a:prstGeom prst="rect">
            <a:avLst/>
          </a:prstGeom>
        </p:spPr>
        <p:txBody>
          <a:bodyPr wrap="square">
            <a:spAutoFit/>
          </a:bodyPr>
          <a:lstStyle/>
          <a:p>
            <a:r>
              <a:rPr lang="vi-VN" b="1" smtClean="0">
                <a:solidFill>
                  <a:schemeClr val="bg1"/>
                </a:solidFill>
                <a:latin typeface="Times New Roman" pitchFamily="18" charset="0"/>
                <a:cs typeface="Times New Roman" pitchFamily="18" charset="0"/>
              </a:rPr>
              <a:t>GIÁO DỤC STEM TRONG </a:t>
            </a:r>
            <a:r>
              <a:rPr lang="en-US" b="1" smtClean="0">
                <a:solidFill>
                  <a:schemeClr val="bg1"/>
                </a:solidFill>
                <a:latin typeface="Times New Roman" pitchFamily="18" charset="0"/>
                <a:cs typeface="Times New Roman" pitchFamily="18" charset="0"/>
              </a:rPr>
              <a:t>CHƯƠNG TRÌNH GDPT </a:t>
            </a:r>
            <a:r>
              <a:rPr lang="vi-VN" b="1" smtClean="0">
                <a:solidFill>
                  <a:schemeClr val="bg1"/>
                </a:solidFill>
                <a:latin typeface="Times New Roman" pitchFamily="18" charset="0"/>
                <a:cs typeface="Times New Roman" pitchFamily="18" charset="0"/>
              </a:rPr>
              <a:t> </a:t>
            </a:r>
            <a:endParaRPr lang="en-US">
              <a:solidFill>
                <a:schemeClr val="bg1"/>
              </a:solidFill>
            </a:endParaRPr>
          </a:p>
        </p:txBody>
      </p:sp>
      <p:sp>
        <p:nvSpPr>
          <p:cNvPr id="3" name="Frame 2">
            <a:hlinkClick r:id="rId3" action="ppaction://hlinkfile"/>
          </p:cNvPr>
          <p:cNvSpPr/>
          <p:nvPr/>
        </p:nvSpPr>
        <p:spPr>
          <a:xfrm>
            <a:off x="8444998" y="6432108"/>
            <a:ext cx="288000" cy="252000"/>
          </a:xfrm>
          <a:prstGeom prst="frame">
            <a:avLst/>
          </a:prstGeom>
          <a:solidFill>
            <a:schemeClr val="bg2"/>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ectangular Callout 10"/>
          <p:cNvSpPr/>
          <p:nvPr/>
        </p:nvSpPr>
        <p:spPr>
          <a:xfrm>
            <a:off x="3131840" y="1844824"/>
            <a:ext cx="5597167" cy="1872208"/>
          </a:xfrm>
          <a:prstGeom prst="wedgeRectCallout">
            <a:avLst>
              <a:gd name="adj1" fmla="val -37295"/>
              <a:gd name="adj2" fmla="val 62336"/>
            </a:avLst>
          </a:prstGeom>
          <a:solidFill>
            <a:schemeClr val="bg2"/>
          </a:solidFill>
        </p:spPr>
        <p:style>
          <a:lnRef idx="1">
            <a:schemeClr val="accent4"/>
          </a:lnRef>
          <a:fillRef idx="2">
            <a:schemeClr val="accent4"/>
          </a:fillRef>
          <a:effectRef idx="1">
            <a:schemeClr val="accent4"/>
          </a:effectRef>
          <a:fontRef idx="minor">
            <a:schemeClr val="dk1"/>
          </a:fontRef>
        </p:style>
        <p:txBody>
          <a:bodyPr rtlCol="0" anchor="ctr"/>
          <a:lstStyle/>
          <a:p>
            <a:pPr lvl="0" algn="just">
              <a:tabLst>
                <a:tab pos="265113" algn="l"/>
              </a:tabLst>
            </a:pPr>
            <a:r>
              <a:rPr lang="en-US" sz="2200" smtClean="0"/>
              <a:t>	</a:t>
            </a:r>
          </a:p>
          <a:p>
            <a:pPr lvl="0" algn="just">
              <a:tabLst>
                <a:tab pos="265113" algn="l"/>
              </a:tabLst>
            </a:pPr>
            <a:r>
              <a:rPr lang="en-US" sz="2200" smtClean="0"/>
              <a:t>- Phân </a:t>
            </a:r>
            <a:r>
              <a:rPr lang="en-US" sz="2200"/>
              <a:t>tích và làm rõ khái niệm về các lĩnh vực Toán, Khoa học, Kĩ thuật, Công </a:t>
            </a:r>
            <a:r>
              <a:rPr lang="en-US" sz="2200" smtClean="0"/>
              <a:t>nghệ.</a:t>
            </a:r>
          </a:p>
          <a:p>
            <a:pPr lvl="0" algn="just">
              <a:tabLst>
                <a:tab pos="265113" algn="l"/>
              </a:tabLst>
            </a:pPr>
            <a:r>
              <a:rPr lang="en-US" sz="2200" smtClean="0"/>
              <a:t>- Thảo </a:t>
            </a:r>
            <a:r>
              <a:rPr lang="en-US" sz="2200"/>
              <a:t>luận về mối </a:t>
            </a:r>
            <a:r>
              <a:rPr lang="en-US" sz="2200" smtClean="0"/>
              <a:t> quan </a:t>
            </a:r>
            <a:r>
              <a:rPr lang="en-US" sz="2200"/>
              <a:t>hệ giữa các môn Khoa học, Công nghệ, Kỹ </a:t>
            </a:r>
            <a:r>
              <a:rPr lang="en-US" sz="2200" smtClean="0"/>
              <a:t>thuật và </a:t>
            </a:r>
            <a:r>
              <a:rPr lang="en-US" sz="2200"/>
              <a:t>Toán học trong giáo dục STEM.</a:t>
            </a:r>
          </a:p>
          <a:p>
            <a:pPr lvl="0" algn="just">
              <a:tabLst>
                <a:tab pos="265113" algn="l"/>
              </a:tabLst>
            </a:pPr>
            <a:endParaRPr lang="en-US" sz="2200"/>
          </a:p>
        </p:txBody>
      </p:sp>
    </p:spTree>
    <p:extLst>
      <p:ext uri="{BB962C8B-B14F-4D97-AF65-F5344CB8AC3E}">
        <p14:creationId xmlns:p14="http://schemas.microsoft.com/office/powerpoint/2010/main" val="339378569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1+ppt_w/2"/>
                                          </p:val>
                                        </p:tav>
                                      </p:tavLst>
                                    </p:anim>
                                    <p:anim calcmode="lin" valueType="num">
                                      <p:cBhvr additive="base">
                                        <p:cTn id="7" dur="500"/>
                                        <p:tgtEl>
                                          <p:spTgt spid="11"/>
                                        </p:tgtEl>
                                        <p:attrNameLst>
                                          <p:attrName>ppt_y</p:attrName>
                                        </p:attrNameLst>
                                      </p:cBhvr>
                                      <p:tavLst>
                                        <p:tav tm="0">
                                          <p:val>
                                            <p:strVal val="ppt_y"/>
                                          </p:val>
                                        </p:tav>
                                        <p:tav tm="100000">
                                          <p:val>
                                            <p:strVal val="ppt_y"/>
                                          </p:val>
                                        </p:tav>
                                      </p:tavLst>
                                    </p:anim>
                                    <p:set>
                                      <p:cBhvr>
                                        <p:cTn id="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spDef>
      <a:spPr/>
      <a:bodyPr wrap="square">
        <a:spAutoFit/>
      </a:bodyPr>
      <a:lstStyle>
        <a:defPPr algn="ctr">
          <a:lnSpc>
            <a:spcPct val="120000"/>
          </a:lnSpc>
          <a:defRPr sz="2200" b="1">
            <a:latin typeface="+mj-lt"/>
          </a:defRPr>
        </a:defPPr>
      </a:lstStyle>
    </a:spDef>
  </a:objectDefaults>
  <a:extraClrSchemeLst/>
</a:theme>
</file>

<file path=ppt/theme/theme2.xml><?xml version="1.0" encoding="utf-8"?>
<a:theme xmlns:a="http://schemas.openxmlformats.org/drawingml/2006/main" name="1_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4247</TotalTime>
  <Words>3655</Words>
  <Application>Microsoft Office PowerPoint</Application>
  <PresentationFormat>On-screen Show (4:3)</PresentationFormat>
  <Paragraphs>536</Paragraphs>
  <Slides>50</Slides>
  <Notes>46</Notes>
  <HiddenSlides>0</HiddenSlides>
  <MMClips>0</MMClips>
  <ScaleCrop>false</ScaleCrop>
  <HeadingPairs>
    <vt:vector size="4" baseType="variant">
      <vt:variant>
        <vt:lpstr>Theme</vt:lpstr>
      </vt:variant>
      <vt:variant>
        <vt:i4>5</vt:i4>
      </vt:variant>
      <vt:variant>
        <vt:lpstr>Slide Titles</vt:lpstr>
      </vt:variant>
      <vt:variant>
        <vt:i4>50</vt:i4>
      </vt:variant>
    </vt:vector>
  </HeadingPairs>
  <TitlesOfParts>
    <vt:vector size="55" baseType="lpstr">
      <vt:lpstr>NewsPrint</vt:lpstr>
      <vt:lpstr>1_NewsPrint</vt:lpstr>
      <vt:lpstr>Office Theme</vt:lpstr>
      <vt:lpstr>4_Office Theme</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MINH</dc:creator>
  <cp:lastModifiedBy>Admin</cp:lastModifiedBy>
  <cp:revision>213</cp:revision>
  <dcterms:created xsi:type="dcterms:W3CDTF">2025-08-06T07:28:35Z</dcterms:created>
  <dcterms:modified xsi:type="dcterms:W3CDTF">2025-09-10T11:43:21Z</dcterms:modified>
</cp:coreProperties>
</file>